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83648" r:id="rId1"/>
    <p:sldMasterId id="2147483657" r:id="rId2"/>
  </p:sldMasterIdLst>
  <p:notesMasterIdLst>
    <p:notesMasterId r:id="rId34"/>
  </p:notesMasterIdLst>
  <p:handoutMasterIdLst>
    <p:handoutMasterId r:id="rId35"/>
  </p:handoutMasterIdLst>
  <p:sldIdLst>
    <p:sldId id="261" r:id="rId3"/>
    <p:sldId id="292" r:id="rId4"/>
    <p:sldId id="291" r:id="rId5"/>
    <p:sldId id="293" r:id="rId6"/>
    <p:sldId id="294" r:id="rId7"/>
    <p:sldId id="295" r:id="rId8"/>
    <p:sldId id="259" r:id="rId9"/>
    <p:sldId id="256" r:id="rId10"/>
    <p:sldId id="257" r:id="rId11"/>
    <p:sldId id="258" r:id="rId12"/>
    <p:sldId id="269" r:id="rId13"/>
    <p:sldId id="260" r:id="rId14"/>
    <p:sldId id="281" r:id="rId15"/>
    <p:sldId id="270" r:id="rId16"/>
    <p:sldId id="283" r:id="rId17"/>
    <p:sldId id="262" r:id="rId18"/>
    <p:sldId id="263" r:id="rId19"/>
    <p:sldId id="271" r:id="rId20"/>
    <p:sldId id="284" r:id="rId21"/>
    <p:sldId id="272" r:id="rId22"/>
    <p:sldId id="273" r:id="rId23"/>
    <p:sldId id="288" r:id="rId24"/>
    <p:sldId id="289" r:id="rId25"/>
    <p:sldId id="290" r:id="rId26"/>
    <p:sldId id="274" r:id="rId27"/>
    <p:sldId id="276" r:id="rId28"/>
    <p:sldId id="277" r:id="rId29"/>
    <p:sldId id="278" r:id="rId30"/>
    <p:sldId id="279" r:id="rId31"/>
    <p:sldId id="280" r:id="rId32"/>
    <p:sldId id="268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E32D"/>
    <a:srgbClr val="B6B6B6"/>
    <a:srgbClr val="0091B9"/>
    <a:srgbClr val="F8E12B"/>
    <a:srgbClr val="A72931"/>
    <a:srgbClr val="0092B9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178"/>
    <p:restoredTop sz="94650"/>
  </p:normalViewPr>
  <p:slideViewPr>
    <p:cSldViewPr snapToGrid="0" snapToObjects="1" showGuides="1">
      <p:cViewPr varScale="1">
        <p:scale>
          <a:sx n="120" d="100"/>
          <a:sy n="120" d="100"/>
        </p:scale>
        <p:origin x="744" y="184"/>
      </p:cViewPr>
      <p:guideLst>
        <p:guide orient="horz" pos="2160"/>
        <p:guide pos="3840"/>
      </p:guideLst>
    </p:cSldViewPr>
  </p:slideViewPr>
  <p:notesTextViewPr>
    <p:cViewPr>
      <p:scale>
        <a:sx n="85" d="100"/>
        <a:sy n="85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napToObjects="1" showGuides="1">
      <p:cViewPr varScale="1">
        <p:scale>
          <a:sx n="159" d="100"/>
          <a:sy n="159" d="100"/>
        </p:scale>
        <p:origin x="2624" y="16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ableStyles" Target="tableStyles.xml"/><Relationship Id="rId21" Type="http://schemas.openxmlformats.org/officeDocument/2006/relationships/slide" Target="slides/slide19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2FAFB1-094A-5D42-8886-B282110F4595}" type="datetimeFigureOut">
              <a:rPr lang="en-US" smtClean="0"/>
              <a:t>12/16/20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E82984-3105-B544-B3D7-84F0E25761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2991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28261A-6A60-FE4F-8563-E0524938461B}" type="datetimeFigureOut">
              <a:rPr lang="en-US" smtClean="0"/>
              <a:t>12/16/20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9C946F-C9B2-9B49-8DCA-D38D97C43A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026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build.fhir.org/search.html#list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97f98c1154_2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" name="Google Shape;104;g97f98c1154_2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14937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Patient id is provided by the Group we just fetched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9C946F-C9B2-9B49-8DCA-D38D97C43A2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7646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ab491e6be6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ab491e6be6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167606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ab491e6be6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ab491e6be6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A patient-based FHIR Query may not give you the data you want.</a:t>
            </a:r>
            <a:endParaRPr lang="en-US" sz="2000" dirty="0">
              <a:solidFill>
                <a:schemeClr val="tx1"/>
              </a:solidFill>
            </a:endParaRPr>
          </a:p>
          <a:p>
            <a:pPr lvl="1"/>
            <a:r>
              <a:rPr lang="en-US" dirty="0">
                <a:solidFill>
                  <a:srgbClr val="000000"/>
                </a:solidFill>
              </a:rPr>
              <a:t>For example, a calculated score, a real-time measurement, an alert, even current graph or chart.</a:t>
            </a:r>
            <a:endParaRPr lang="en-US" sz="2000" dirty="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150213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ab491e6be6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ab491e6be6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A patient-based FHIR Query may not give you the data you want.</a:t>
            </a:r>
            <a:endParaRPr lang="en-US" sz="2000" dirty="0">
              <a:solidFill>
                <a:schemeClr val="tx1"/>
              </a:solidFill>
            </a:endParaRPr>
          </a:p>
          <a:p>
            <a:pPr lvl="1"/>
            <a:r>
              <a:rPr lang="en-US" dirty="0">
                <a:solidFill>
                  <a:srgbClr val="000000"/>
                </a:solidFill>
              </a:rPr>
              <a:t>For example, a calculated score, a real-time measurement, an alert, even current graph or chart.</a:t>
            </a:r>
            <a:endParaRPr lang="en-US" sz="2000" dirty="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578448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ab491e6be6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ab491e6be6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 cases for specialized care; off-hours care -- without requiring external clinicians on the viewing/supporting end to *store* data on their end.</a:t>
            </a:r>
            <a:b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819520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ab491e6be6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ab491e6be6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At the core (upper left), patient lists with details about each individual. Source site can capture / calculate relevant metrics in a timely manner, and clinicians can open EHR to dig in or get further details.</a:t>
            </a:r>
            <a:b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“heads-up display”, sortable by columns like risk score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904076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ab491e6be6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ab491e6be6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“heads-up display”, sortable by columns like risk score, </a:t>
            </a:r>
            <a:r>
              <a:rPr lang="en-US" dirty="0"/>
              <a:t>Real time calculated data, not available as </a:t>
            </a:r>
            <a:r>
              <a:rPr lang="en-US" dirty="0" err="1"/>
              <a:t>fhir</a:t>
            </a:r>
            <a:r>
              <a:rPr lang="en-US" dirty="0"/>
              <a:t> resource.  All defined by the Q resource and data </a:t>
            </a:r>
            <a:r>
              <a:rPr lang="en-US" dirty="0" err="1"/>
              <a:t>suppied</a:t>
            </a:r>
            <a:r>
              <a:rPr lang="en-US" dirty="0"/>
              <a:t> by the QR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710731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98b613dc7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8" name="Google Shape;208;g98b613dc7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2558371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ab491e6be6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ab491e6be6_0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687035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97f98c1154_2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1" name="Google Shape;221;g97f98c1154_2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86140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97f98c1154_2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1" name="Google Shape;111;g97f98c1154_2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Writing, creating or managing a patient list is out of scope for this IG. Fetching client defined patients lists is also out of scope.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80042717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97f98c1154_2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2" name="Google Shape;232;g97f98c1154_2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Jan 13, 2021 to Jan 15, 2021 - Virtual Event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2064964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97f98c1154_2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9" name="Google Shape;239;g97f98c1154_2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61675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9C946F-C9B2-9B49-8DCA-D38D97C43A2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8787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ab491e6be6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ab491e6be6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i="1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Note: When we say “EHR” in this document, we don’t mean to limit ourselves to electronic health record systems; the same technology can be used in HIEs, care coordination platforms, popoulation health systems, etc. Please read “EHR” here as a short-hand notation for something like “interoperable healthcare platform”.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0863962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97f98c1154_2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5" name="Google Shape;125;g97f98c1154_2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85135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ab491e6be6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ab491e6be6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marR="1397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rgbClr val="31708F"/>
                </a:solidFill>
                <a:highlight>
                  <a:srgbClr val="D9EDF7"/>
                </a:highlight>
              </a:rPr>
              <a:t>Sidebar Group vs List Resource</a:t>
            </a:r>
            <a:r>
              <a:rPr lang="en">
                <a:solidFill>
                  <a:srgbClr val="31708F"/>
                </a:solidFill>
                <a:highlight>
                  <a:srgbClr val="D9EDF7"/>
                </a:highlight>
              </a:rPr>
              <a:t>:</a:t>
            </a:r>
            <a:endParaRPr>
              <a:solidFill>
                <a:srgbClr val="31708F"/>
              </a:solidFill>
              <a:highlight>
                <a:srgbClr val="D9EDF7"/>
              </a:highlight>
            </a:endParaRPr>
          </a:p>
          <a:p>
            <a:pPr marL="139700" marR="139700" lvl="0" indent="0" algn="l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31708F"/>
                </a:solidFill>
                <a:highlight>
                  <a:srgbClr val="D9EDF7"/>
                </a:highlight>
              </a:rPr>
              <a:t>There is some overlapping functionality between List and Group in FHIR. The methodological difference is that:</a:t>
            </a:r>
            <a:endParaRPr>
              <a:solidFill>
                <a:srgbClr val="31708F"/>
              </a:solidFill>
              <a:highlight>
                <a:srgbClr val="D9EDF7"/>
              </a:highlight>
            </a:endParaRPr>
          </a:p>
          <a:p>
            <a:pPr marL="596900" marR="139700" lvl="0" indent="-298450" algn="l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31708F"/>
              </a:buClr>
              <a:buSzPts val="1100"/>
              <a:buChar char="●"/>
            </a:pPr>
            <a:r>
              <a:rPr lang="en">
                <a:solidFill>
                  <a:srgbClr val="31708F"/>
                </a:solidFill>
                <a:highlight>
                  <a:srgbClr val="D9EDF7"/>
                </a:highlight>
              </a:rPr>
              <a:t>Group is an actor - a collection that can be a subject of an observation, a recipient of data, etc. It is primarily defined by criteria…</a:t>
            </a:r>
            <a:endParaRPr>
              <a:solidFill>
                <a:srgbClr val="31708F"/>
              </a:solidFill>
              <a:highlight>
                <a:srgbClr val="D9EDF7"/>
              </a:highlight>
            </a:endParaRPr>
          </a:p>
          <a:p>
            <a:pPr marL="596900" marR="1397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1708F"/>
              </a:buClr>
              <a:buSzPts val="1100"/>
              <a:buChar char="●"/>
            </a:pPr>
            <a:r>
              <a:rPr lang="en">
                <a:solidFill>
                  <a:srgbClr val="31708F"/>
                </a:solidFill>
                <a:highlight>
                  <a:srgbClr val="D9EDF7"/>
                </a:highlight>
              </a:rPr>
              <a:t>List on the other hand, is NOT an actor. It is an organizer for presentation purposes only. It is always enumerated and has no defined criteria.</a:t>
            </a:r>
            <a:endParaRPr>
              <a:solidFill>
                <a:srgbClr val="31708F"/>
              </a:solidFill>
              <a:highlight>
                <a:srgbClr val="D9EDF7"/>
              </a:highlight>
            </a:endParaRPr>
          </a:p>
          <a:p>
            <a:pPr marL="139700" marR="139700" lvl="0" indent="0" algn="l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31708F"/>
                </a:solidFill>
                <a:highlight>
                  <a:srgbClr val="D9EDF7"/>
                </a:highlight>
              </a:rPr>
              <a:t>Whether this difference merits 2 distinct resources remains an open question. The key practical advantages of Group is:</a:t>
            </a:r>
            <a:endParaRPr>
              <a:solidFill>
                <a:srgbClr val="31708F"/>
              </a:solidFill>
              <a:highlight>
                <a:srgbClr val="D9EDF7"/>
              </a:highlight>
            </a:endParaRPr>
          </a:p>
          <a:p>
            <a:pPr marL="596900" marR="139700" lvl="0" indent="-298450" algn="l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31708F"/>
              </a:buClr>
              <a:buSzPts val="1100"/>
              <a:buAutoNum type="arabicPeriod"/>
            </a:pPr>
            <a:r>
              <a:rPr lang="en">
                <a:solidFill>
                  <a:srgbClr val="31708F"/>
                </a:solidFill>
                <a:highlight>
                  <a:srgbClr val="D9EDF7"/>
                </a:highlight>
              </a:rPr>
              <a:t>Support of the element and searchparameters for both the </a:t>
            </a:r>
            <a:r>
              <a:rPr lang="en" sz="1000">
                <a:solidFill>
                  <a:srgbClr val="31708F"/>
                </a:solidFill>
                <a:highlight>
                  <a:srgbClr val="D9EDF7"/>
                </a:highlight>
                <a:latin typeface="Courier New"/>
                <a:ea typeface="Courier New"/>
                <a:cs typeface="Courier New"/>
                <a:sym typeface="Courier New"/>
              </a:rPr>
              <a:t>type</a:t>
            </a:r>
            <a:r>
              <a:rPr lang="en">
                <a:solidFill>
                  <a:srgbClr val="31708F"/>
                </a:solidFill>
                <a:highlight>
                  <a:srgbClr val="D9EDF7"/>
                </a:highlight>
              </a:rPr>
              <a:t> - “person” in our case - and </a:t>
            </a:r>
            <a:r>
              <a:rPr lang="en" sz="1000">
                <a:solidFill>
                  <a:srgbClr val="31708F"/>
                </a:solidFill>
                <a:highlight>
                  <a:srgbClr val="D9EDF7"/>
                </a:highlight>
                <a:latin typeface="Courier New"/>
                <a:ea typeface="Courier New"/>
                <a:cs typeface="Courier New"/>
                <a:sym typeface="Courier New"/>
              </a:rPr>
              <a:t>managingEntity</a:t>
            </a:r>
            <a:r>
              <a:rPr lang="en">
                <a:solidFill>
                  <a:srgbClr val="31708F"/>
                </a:solidFill>
                <a:highlight>
                  <a:srgbClr val="D9EDF7"/>
                </a:highlight>
              </a:rPr>
              <a:t> for user and system maintained lists. In other words, it allow querying for a patient list based on multiple existing elements and search parameters without having to create extensions and custom search parameters in order to return a targeted list of lists.</a:t>
            </a:r>
            <a:endParaRPr>
              <a:solidFill>
                <a:srgbClr val="31708F"/>
              </a:solidFill>
              <a:highlight>
                <a:srgbClr val="D9EDF7"/>
              </a:highlight>
            </a:endParaRPr>
          </a:p>
          <a:p>
            <a:pPr marL="596900" marR="1397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1708F"/>
              </a:buClr>
              <a:buSzPts val="1100"/>
              <a:buAutoNum type="arabicPeriod"/>
            </a:pPr>
            <a:r>
              <a:rPr lang="en">
                <a:solidFill>
                  <a:srgbClr val="31708F"/>
                </a:solidFill>
                <a:highlight>
                  <a:srgbClr val="D9EDF7"/>
                </a:highlight>
              </a:rPr>
              <a:t>Ability to display the members for presrentation when fetching an individual list.</a:t>
            </a:r>
            <a:endParaRPr>
              <a:solidFill>
                <a:srgbClr val="31708F"/>
              </a:solidFill>
              <a:highlight>
                <a:srgbClr val="D9EDF7"/>
              </a:highlight>
            </a:endParaRPr>
          </a:p>
          <a:p>
            <a:pPr marL="279400" marR="279400" lvl="0" indent="0" algn="l" rtl="0">
              <a:lnSpc>
                <a:spcPct val="115000"/>
              </a:lnSpc>
              <a:spcBef>
                <a:spcPts val="27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777777"/>
                </a:solidFill>
                <a:highlight>
                  <a:srgbClr val="D9EDF7"/>
                </a:highlight>
              </a:rPr>
              <a:t>Note that Group has no analogous search parameter to </a:t>
            </a:r>
            <a:r>
              <a:rPr lang="en" sz="1200">
                <a:solidFill>
                  <a:srgbClr val="337AB7"/>
                </a:solidFill>
                <a:highlight>
                  <a:srgbClr val="D9EDF7"/>
                </a:highlight>
                <a:uFill>
                  <a:noFill/>
                </a:u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_list</a:t>
            </a:r>
            <a:r>
              <a:rPr lang="en" sz="1200">
                <a:solidFill>
                  <a:srgbClr val="777777"/>
                </a:solidFill>
                <a:highlight>
                  <a:srgbClr val="D9EDF7"/>
                </a:highlight>
              </a:rPr>
              <a:t>.</a:t>
            </a:r>
            <a:endParaRPr sz="1200">
              <a:solidFill>
                <a:srgbClr val="777777"/>
              </a:solidFill>
              <a:highlight>
                <a:srgbClr val="D9EDF7"/>
              </a:highlight>
            </a:endParaRPr>
          </a:p>
          <a:p>
            <a:pPr marL="292100" marR="292100" lvl="0" indent="0" algn="l" rtl="0">
              <a:lnSpc>
                <a:spcPct val="142857"/>
              </a:lnSpc>
              <a:spcBef>
                <a:spcPts val="27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FFFFFF"/>
                </a:solidFill>
                <a:highlight>
                  <a:srgbClr val="777777"/>
                </a:highlight>
              </a:rPr>
              <a:t> Comment</a:t>
            </a:r>
            <a:endParaRPr sz="1050">
              <a:solidFill>
                <a:srgbClr val="FFFFFF"/>
              </a:solidFill>
              <a:highlight>
                <a:srgbClr val="777777"/>
              </a:highlight>
            </a:endParaRPr>
          </a:p>
          <a:p>
            <a:pPr marL="152400" marR="152400" lvl="0" indent="0" algn="l" rtl="0">
              <a:lnSpc>
                <a:spcPct val="142857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>
              <a:solidFill>
                <a:srgbClr val="FFFFFF"/>
              </a:solidFill>
              <a:highlight>
                <a:srgbClr val="777777"/>
              </a:highlight>
            </a:endParaRPr>
          </a:p>
          <a:p>
            <a:pPr marL="0" lvl="0" indent="0" algn="l" rtl="0">
              <a:spcBef>
                <a:spcPts val="150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43228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ab491e6be6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ab491e6be6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8240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ab491e6be6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ab491e6be6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27458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ab491e6be6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ab491e6be6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55962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ab491e6be6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ab491e6be6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51344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fault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591018"/>
            <a:ext cx="12192000" cy="626698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 userDrawn="1"/>
        </p:nvSpPr>
        <p:spPr>
          <a:xfrm>
            <a:off x="0" y="6490276"/>
            <a:ext cx="12192000" cy="216000"/>
          </a:xfrm>
          <a:prstGeom prst="rect">
            <a:avLst/>
          </a:prstGeom>
          <a:solidFill>
            <a:srgbClr val="FCE3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043753"/>
            <a:ext cx="10515600" cy="886732"/>
          </a:xfrm>
          <a:prstGeom prst="rect">
            <a:avLst/>
          </a:prstGeom>
        </p:spPr>
        <p:txBody>
          <a:bodyPr/>
          <a:lstStyle>
            <a:lvl1pPr algn="l">
              <a:defRPr sz="3600">
                <a:solidFill>
                  <a:srgbClr val="0091B9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838199" y="1997236"/>
            <a:ext cx="10515600" cy="422514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A689DAF-C941-8343-91EE-7C8164BA814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838198" y="83274"/>
            <a:ext cx="2774403" cy="43547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860B960-14DC-1841-B599-2B04EF3AF0C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0754283" y="61763"/>
            <a:ext cx="1308869" cy="45225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11C7C93-A012-E04C-87FA-83782B69507E}"/>
              </a:ext>
            </a:extLst>
          </p:cNvPr>
          <p:cNvSpPr txBox="1"/>
          <p:nvPr userDrawn="1"/>
        </p:nvSpPr>
        <p:spPr>
          <a:xfrm>
            <a:off x="11513256" y="6492128"/>
            <a:ext cx="409503" cy="214147"/>
          </a:xfrm>
          <a:prstGeom prst="rect">
            <a:avLst/>
          </a:prstGeom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DE63DE5B-D6E9-7B40-84C0-058E84E3C55A}" type="slidenum">
              <a:rPr lang="en-US" sz="1200" b="0" cap="none" spc="0" baseline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pPr algn="r"/>
              <a:t>‹#›</a:t>
            </a:fld>
            <a:r>
              <a:rPr lang="en-US" sz="1300" b="0" cap="none" spc="0" baseline="0" dirty="0">
                <a:ln w="0"/>
                <a:solidFill>
                  <a:schemeClr val="bg1"/>
                </a:solidFill>
                <a:effectLst/>
              </a:rPr>
              <a:t> </a:t>
            </a:r>
          </a:p>
        </p:txBody>
      </p:sp>
    </p:spTree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A7957-8484-D54B-BC56-FC64EB471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15B238-7EBA-9947-A553-4100501DF7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6B907F-F047-7742-A1FB-B426902E6C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95428-A2CF-6641-8200-34BBD4106BCE}" type="datetimeFigureOut">
              <a:rPr lang="en-NL" smtClean="0"/>
              <a:t>12/16/20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CD2A89-C456-C146-B8D6-066E97B24E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9D47EA-CBD8-984E-BAF6-0C6A036E73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FF622-CAE0-3E4A-89ED-23B5A661A25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997902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02D50-5A51-8B4D-81D5-7317528B03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710020-24D7-CB4E-9003-99D2852E1F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BD87B6-3A08-6F48-92DA-154115C869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95428-A2CF-6641-8200-34BBD4106BCE}" type="datetimeFigureOut">
              <a:rPr lang="en-NL" smtClean="0"/>
              <a:t>12/16/20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649442-3175-404B-8E9D-F21F7775CE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0282BD-B0A5-F949-AC62-E0C1B8627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FF622-CAE0-3E4A-89ED-23B5A661A25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2868094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EA080-1E49-D740-B79A-DB78412F2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F6718E-21B3-A84D-A662-B58E8192C9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AAE2BF-5A29-3640-B9AC-AB574589D7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054198-FEBF-AE4C-9239-11579951B7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95428-A2CF-6641-8200-34BBD4106BCE}" type="datetimeFigureOut">
              <a:rPr lang="en-NL" smtClean="0"/>
              <a:t>12/16/20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62AB84-5243-1E4E-8276-3266AED4F7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425B3F-F2A4-824B-8F3C-1CA2418A11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FF622-CAE0-3E4A-89ED-23B5A661A25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1403579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98F988-E591-1140-8440-9E5A656FCC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0A8BA0-C484-9643-989B-18CCE04710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83C842-16BF-C540-A520-4295200756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F36260D-FA16-0B46-B73B-739FC672D43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54F0FE0-C033-7343-818D-09F6DBD26F3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E999A9F-6A0C-3348-9A66-7ACE852BC2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95428-A2CF-6641-8200-34BBD4106BCE}" type="datetimeFigureOut">
              <a:rPr lang="en-NL" smtClean="0"/>
              <a:t>12/16/20</a:t>
            </a:fld>
            <a:endParaRPr lang="en-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A41E0DA-A4C8-D448-B041-B91FC7A7D3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A0EB2FB-E76B-EF4D-8B76-3BEE2AAB31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FF622-CAE0-3E4A-89ED-23B5A661A25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0835246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07AA0-552C-FF42-8647-9F002EB41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3B1E81-CF18-044E-BA1B-131FD35EAD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95428-A2CF-6641-8200-34BBD4106BCE}" type="datetimeFigureOut">
              <a:rPr lang="en-NL" smtClean="0"/>
              <a:t>12/16/20</a:t>
            </a:fld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C31FBB-1D63-F646-9568-07F5146157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E9CED4-7B55-3646-8F16-BA161D39E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FF622-CAE0-3E4A-89ED-23B5A661A25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1471577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C1C099F-40DC-6641-8351-E656F591A6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95428-A2CF-6641-8200-34BBD4106BCE}" type="datetimeFigureOut">
              <a:rPr lang="en-NL" smtClean="0"/>
              <a:t>12/16/20</a:t>
            </a:fld>
            <a:endParaRPr lang="en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ACA38F-896A-C042-A014-368E91C51A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C6AA84-2A42-E147-A1B3-F16AFD1B22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FF622-CAE0-3E4A-89ED-23B5A661A25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9598984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52B0B0-A6E1-2941-AED3-1E41A7D6B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41CF2A-DBD1-264A-82FB-FB61CDD435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A3E580-A037-F848-993D-5D4A5B5B00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02DA47-0AB3-2D4E-A199-559FFDF150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95428-A2CF-6641-8200-34BBD4106BCE}" type="datetimeFigureOut">
              <a:rPr lang="en-NL" smtClean="0"/>
              <a:t>12/16/20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EDA5D6-5518-ED40-BADF-F9F54EF0F4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2F7295-17C2-A747-A367-2872127C2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FF622-CAE0-3E4A-89ED-23B5A661A25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32181505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6FD56A-5CDE-8346-BE3D-6CB731C99A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B02F976-F514-3D4B-B9DD-5266B043572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4C5E8E-99CA-134C-BF68-159CB29F80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91E4A6-EF2A-C345-901E-DE16D6F0B6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95428-A2CF-6641-8200-34BBD4106BCE}" type="datetimeFigureOut">
              <a:rPr lang="en-NL" smtClean="0"/>
              <a:t>12/16/20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A91861-BA6A-5A4F-9240-C0A44E6CEA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8DF8E4-53B6-7E4D-ABDB-BEECD74E0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FF622-CAE0-3E4A-89ED-23B5A661A25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05453281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A12BA0-E192-9147-AAF4-12131AF14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C8280A-5A04-A54C-83B2-3840DA6903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C37AE3-51F4-7947-8CEA-ECB31F2FEE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95428-A2CF-6641-8200-34BBD4106BCE}" type="datetimeFigureOut">
              <a:rPr lang="en-NL" smtClean="0"/>
              <a:t>12/16/20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A1283B-F7D3-1A40-ABAA-F477180F2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E49725-14AC-3645-9C90-F559E66C0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FF622-CAE0-3E4A-89ED-23B5A661A25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89139613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65C0877-7C04-174E-AD84-56CCC4C3E06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A30A299-8708-F141-99A9-45D9333F1A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16E975-72C7-084D-86A4-974C4F6C8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95428-A2CF-6641-8200-34BBD4106BCE}" type="datetimeFigureOut">
              <a:rPr lang="en-NL" smtClean="0"/>
              <a:t>12/16/20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CF1CC2-AA16-DB46-A519-683DEE13E9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0CA6D3-0DDA-144B-BC2E-C79FAF032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FF622-CAE0-3E4A-89ED-23B5A661A25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9592077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969533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latin typeface="Arial"/>
                <a:ea typeface="Arial"/>
                <a:cs typeface="Arial"/>
                <a:sym typeface="Arial"/>
              </a:defRPr>
            </a:lvl1pPr>
            <a:lvl2pPr marL="1219170" lvl="1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l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2" name="Google Shape;62;p1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4764634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6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65" name="Google Shape;65;p1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836822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8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4656821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C1C099F-40DC-6641-8351-E656F591A69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195428-A2CF-6641-8200-34BBD4106BCE}" type="datetimeFigureOut">
              <a:rPr lang="en-NL" smtClean="0"/>
              <a:pPr/>
              <a:t>12/16/20</a:t>
            </a:fld>
            <a:endParaRPr lang="en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ACA38F-896A-C042-A014-368E91C51A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C6AA84-2A42-E147-A1B3-F16AFD1B22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31FF622-CAE0-3E4A-89ED-23B5A661A250}" type="slidenum">
              <a:rPr lang="en-NL" smtClean="0"/>
              <a:pPr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5650544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A7957-8484-D54B-BC56-FC64EB471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15B238-7EBA-9947-A553-4100501DF7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6B907F-F047-7742-A1FB-B426902E6C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95428-A2CF-6641-8200-34BBD4106BCE}" type="datetimeFigureOut">
              <a:rPr lang="en-NL" smtClean="0"/>
              <a:t>12/16/20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CD2A89-C456-C146-B8D6-066E97B24E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9D47EA-CBD8-984E-BAF6-0C6A036E73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FF622-CAE0-3E4A-89ED-23B5A661A25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4336706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EA080-1E49-D740-B79A-DB78412F2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F6718E-21B3-A84D-A662-B58E8192C9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AAE2BF-5A29-3640-B9AC-AB574589D7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054198-FEBF-AE4C-9239-11579951B7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95428-A2CF-6641-8200-34BBD4106BCE}" type="datetimeFigureOut">
              <a:rPr lang="en-NL" smtClean="0"/>
              <a:t>12/16/20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62AB84-5243-1E4E-8276-3266AED4F7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425B3F-F2A4-824B-8F3C-1CA2418A11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FF622-CAE0-3E4A-89ED-23B5A661A25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9889111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599EC-7EFE-7143-88D6-5138A608BB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D92E493-AE0C-B844-A52B-30493664D0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9A7F25-B3BB-B343-9C43-E20FA37BC0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95428-A2CF-6641-8200-34BBD4106BCE}" type="datetimeFigureOut">
              <a:rPr lang="en-NL" smtClean="0"/>
              <a:t>12/16/20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BF9DD3-140D-8241-AA2B-39B8C08730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13C264-66CE-5743-8883-C49569556E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FF622-CAE0-3E4A-89ED-23B5A661A25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4093558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1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3.xml"/><Relationship Id="rId10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517CB141-4E02-F140-932B-068CD8163D0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7176" y="100584"/>
            <a:ext cx="1888058" cy="789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18015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71" r:id="rId2"/>
    <p:sldLayoutId id="2147483672" r:id="rId3"/>
    <p:sldLayoutId id="2147483674" r:id="rId4"/>
    <p:sldLayoutId id="2147483675" r:id="rId5"/>
    <p:sldLayoutId id="2147483676" r:id="rId6"/>
    <p:sldLayoutId id="2147483677" r:id="rId7"/>
    <p:sldLayoutId id="2147483678" r:id="rId8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Open Sans" charset="0"/>
          <a:ea typeface="Open Sans" charset="0"/>
          <a:cs typeface="Open Sans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1349C4D-D1EE-D843-8A7B-2915A0833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824EA5-7E99-7845-AC29-31A5E70354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C8BC2E-6183-4447-B445-75AC56C77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195428-A2CF-6641-8200-34BBD4106BCE}" type="datetimeFigureOut">
              <a:rPr lang="en-NL" smtClean="0"/>
              <a:t>12/16/20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D4A654-20A4-A946-A661-6F9C6C93BB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9A568B-C36E-5C4B-9D16-F233B1C9E3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1FF622-CAE0-3E4A-89ED-23B5A661A25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7422530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hl7.org/events/fhir/connectathon/2021/01/" TargetMode="Externa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argo20-lists" TargetMode="External"/><Relationship Id="rId7" Type="http://schemas.openxmlformats.org/officeDocument/2006/relationships/hyperlink" Target="http://www.healthedata1.co/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aka.ms/patient-lists-codelab" TargetMode="External"/><Relationship Id="rId5" Type="http://schemas.openxmlformats.org/officeDocument/2006/relationships/hyperlink" Target="https://hackmd.io/@erichaas/B1EnQ4YVP#/" TargetMode="External"/><Relationship Id="rId4" Type="http://schemas.openxmlformats.org/officeDocument/2006/relationships/hyperlink" Target="https://forms.gle/vpbUFfnrugqXFmwG8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confluence.hl7.org/display/FHIR/2021-01+Argonaut+Patient+Lists" TargetMode="External"/><Relationship Id="rId2" Type="http://schemas.openxmlformats.org/officeDocument/2006/relationships/hyperlink" Target="https://confluence.hl7.org/display/FHIR/2021-01+Connectathon+26" TargetMode="Externa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confluence.hl7.org/display/AP/Current+Projects" TargetMode="Externa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mailto:ehaas@healthedatainc.com" TargetMode="Externa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subTitle" idx="1"/>
          </p:nvPr>
        </p:nvSpPr>
        <p:spPr/>
        <p:txBody>
          <a:bodyPr anchor="b">
            <a:normAutofit fontScale="77500" lnSpcReduction="20000"/>
          </a:bodyPr>
          <a:lstStyle/>
          <a:p>
            <a:pPr algn="l">
              <a:spcAft>
                <a:spcPts val="600"/>
              </a:spcAft>
            </a:pPr>
            <a:r>
              <a:rPr lang="en-US" dirty="0"/>
              <a:t>Argonaut 2020 Patient Lists: </a:t>
            </a:r>
            <a:r>
              <a:rPr lang="en-US" sz="4000" dirty="0">
                <a:solidFill>
                  <a:schemeClr val="tx2"/>
                </a:solidFill>
              </a:rPr>
              <a:t>HL7 </a:t>
            </a:r>
            <a:r>
              <a:rPr lang="en-US" sz="4000" dirty="0" err="1">
                <a:solidFill>
                  <a:schemeClr val="tx2"/>
                </a:solidFill>
              </a:rPr>
              <a:t>Connectathon</a:t>
            </a:r>
            <a:r>
              <a:rPr lang="en-US" sz="4000" dirty="0">
                <a:solidFill>
                  <a:schemeClr val="tx2"/>
                </a:solidFill>
              </a:rPr>
              <a:t> 26 Track Orientation</a:t>
            </a:r>
          </a:p>
          <a:p>
            <a:pPr algn="l">
              <a:spcAft>
                <a:spcPts val="600"/>
              </a:spcAft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06640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r>
              <a:rPr lang="en-US" sz="4000" b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Background</a:t>
            </a:r>
          </a:p>
        </p:txBody>
      </p:sp>
      <p:sp>
        <p:nvSpPr>
          <p:cNvPr id="121" name="Google Shape;121;p2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>
              <a:buClr>
                <a:srgbClr val="333333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1700" b="1" dirty="0">
                <a:solidFill>
                  <a:schemeClr val="tx1"/>
                </a:solidFill>
                <a:sym typeface="Roboto"/>
              </a:rPr>
              <a:t>User-facing apps often need to know things like</a:t>
            </a:r>
            <a:r>
              <a:rPr lang="en-US" sz="1700" dirty="0">
                <a:solidFill>
                  <a:schemeClr val="tx1"/>
                </a:solidFill>
                <a:sym typeface="Roboto"/>
              </a:rPr>
              <a:t>:</a:t>
            </a:r>
          </a:p>
          <a:p>
            <a:pPr lvl="1">
              <a:spcBef>
                <a:spcPts val="0"/>
              </a:spcBef>
              <a:buClr>
                <a:srgbClr val="333333"/>
              </a:buClr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tx1"/>
                </a:solidFill>
                <a:sym typeface="Roboto"/>
              </a:rPr>
              <a:t>“Who are the patients I’m seeing today,”</a:t>
            </a:r>
          </a:p>
          <a:p>
            <a:pPr lvl="1">
              <a:spcBef>
                <a:spcPts val="0"/>
              </a:spcBef>
              <a:buClr>
                <a:srgbClr val="333333"/>
              </a:buClr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tx1"/>
                </a:solidFill>
                <a:sym typeface="Roboto"/>
              </a:rPr>
              <a:t>“Who are the patients I’m responsible for in the hospital right now,”</a:t>
            </a:r>
          </a:p>
          <a:p>
            <a:pPr lvl="1">
              <a:spcBef>
                <a:spcPts val="0"/>
              </a:spcBef>
              <a:buClr>
                <a:srgbClr val="333333"/>
              </a:buClr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tx1"/>
                </a:solidFill>
                <a:sym typeface="Roboto"/>
              </a:rPr>
              <a:t>“Who are the patients in this ward.”</a:t>
            </a:r>
          </a:p>
          <a:p>
            <a:pPr>
              <a:spcBef>
                <a:spcPts val="0"/>
              </a:spcBef>
              <a:buClr>
                <a:srgbClr val="333333"/>
              </a:buClr>
              <a:buFont typeface="Arial" panose="020B0604020202020204" pitchFamily="34" charset="0"/>
              <a:buChar char="•"/>
            </a:pPr>
            <a:r>
              <a:rPr lang="en-US" sz="1700" b="1" dirty="0">
                <a:solidFill>
                  <a:schemeClr val="tx1"/>
                </a:solidFill>
                <a:sym typeface="Roboto"/>
              </a:rPr>
              <a:t>This core functionality is already supported by EHR systems</a:t>
            </a:r>
          </a:p>
          <a:p>
            <a:pPr>
              <a:buClr>
                <a:srgbClr val="333333"/>
              </a:buClr>
              <a:buFont typeface="Arial" panose="020B0604020202020204" pitchFamily="34" charset="0"/>
              <a:buChar char="•"/>
            </a:pPr>
            <a:r>
              <a:rPr lang="en-US" sz="1700" b="1" dirty="0">
                <a:solidFill>
                  <a:schemeClr val="tx1"/>
                </a:solidFill>
                <a:sym typeface="Roboto"/>
              </a:rPr>
              <a:t>However no standards based guidance for creation of and manipulation of patient lists currently exists.</a:t>
            </a:r>
          </a:p>
          <a:p>
            <a:pPr>
              <a:buClr>
                <a:srgbClr val="333333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1700" b="1" dirty="0">
                <a:solidFill>
                  <a:schemeClr val="tx1"/>
                </a:solidFill>
                <a:sym typeface="Roboto"/>
              </a:rPr>
              <a:t>Several Options:</a:t>
            </a:r>
          </a:p>
          <a:p>
            <a:pPr lvl="1">
              <a:spcBef>
                <a:spcPts val="0"/>
              </a:spcBef>
              <a:buClr>
                <a:srgbClr val="333333"/>
              </a:buClr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tx1"/>
                </a:solidFill>
                <a:sym typeface="Roboto"/>
              </a:rPr>
              <a:t>Search</a:t>
            </a:r>
          </a:p>
          <a:p>
            <a:pPr lvl="1">
              <a:spcBef>
                <a:spcPts val="0"/>
              </a:spcBef>
              <a:buClr>
                <a:srgbClr val="333333"/>
              </a:buClr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tx1"/>
                </a:solidFill>
                <a:sym typeface="Roboto"/>
              </a:rPr>
              <a:t>Assemble Patients in  List Resource</a:t>
            </a:r>
          </a:p>
          <a:p>
            <a:pPr lvl="1">
              <a:spcBef>
                <a:spcPts val="0"/>
              </a:spcBef>
              <a:buClr>
                <a:srgbClr val="333333"/>
              </a:buClr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tx1"/>
                </a:solidFill>
                <a:sym typeface="Roboto"/>
              </a:rPr>
              <a:t>Assemble </a:t>
            </a:r>
            <a:r>
              <a:rPr lang="en-US" sz="1700" dirty="0" err="1">
                <a:solidFill>
                  <a:schemeClr val="tx1"/>
                </a:solidFill>
                <a:sym typeface="Roboto"/>
              </a:rPr>
              <a:t>Patietns</a:t>
            </a:r>
            <a:r>
              <a:rPr lang="en-US" sz="1700" dirty="0">
                <a:solidFill>
                  <a:schemeClr val="tx1"/>
                </a:solidFill>
                <a:sym typeface="Roboto"/>
              </a:rPr>
              <a:t> in Group Resource</a:t>
            </a:r>
          </a:p>
        </p:txBody>
      </p:sp>
      <p:pic>
        <p:nvPicPr>
          <p:cNvPr id="122" name="Google Shape;122;p28"/>
          <p:cNvPicPr preferRelativeResize="0"/>
          <p:nvPr/>
        </p:nvPicPr>
        <p:blipFill rotWithShape="1">
          <a:blip r:embed="rId3"/>
          <a:srcRect r="4" b="3065"/>
          <a:stretch/>
        </p:blipFill>
        <p:spPr>
          <a:xfrm>
            <a:off x="5977788" y="799352"/>
            <a:ext cx="5425410" cy="525929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9004274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000" b="1" dirty="0"/>
              <a:t>Sketch of API</a:t>
            </a:r>
            <a:endParaRPr sz="4000" b="1" dirty="0"/>
          </a:p>
        </p:txBody>
      </p:sp>
      <p:sp>
        <p:nvSpPr>
          <p:cNvPr id="128" name="Google Shape;128;p29"/>
          <p:cNvSpPr/>
          <p:nvPr/>
        </p:nvSpPr>
        <p:spPr>
          <a:xfrm>
            <a:off x="2190833" y="2463233"/>
            <a:ext cx="7535600" cy="1227200"/>
          </a:xfrm>
          <a:prstGeom prst="downArrowCallout">
            <a:avLst>
              <a:gd name="adj1" fmla="val 25000"/>
              <a:gd name="adj2" fmla="val 25000"/>
              <a:gd name="adj3" fmla="val 25000"/>
              <a:gd name="adj4" fmla="val 64977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" sz="2400">
                <a:latin typeface="Arial"/>
                <a:ea typeface="Arial"/>
                <a:cs typeface="Arial"/>
                <a:sym typeface="Arial"/>
              </a:rPr>
              <a:t>1. Discovery of ‘User Facing’ Lists</a:t>
            </a: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29"/>
          <p:cNvSpPr/>
          <p:nvPr/>
        </p:nvSpPr>
        <p:spPr>
          <a:xfrm>
            <a:off x="2190833" y="3690433"/>
            <a:ext cx="7535600" cy="1227200"/>
          </a:xfrm>
          <a:prstGeom prst="downArrowCallout">
            <a:avLst>
              <a:gd name="adj1" fmla="val 25000"/>
              <a:gd name="adj2" fmla="val 25000"/>
              <a:gd name="adj3" fmla="val 25000"/>
              <a:gd name="adj4" fmla="val 64977"/>
            </a:avLst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" sz="2400">
                <a:latin typeface="Arial"/>
                <a:ea typeface="Arial"/>
                <a:cs typeface="Arial"/>
                <a:sym typeface="Arial"/>
              </a:rPr>
              <a:t>2. Fetch Patient List</a:t>
            </a: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29"/>
          <p:cNvSpPr/>
          <p:nvPr/>
        </p:nvSpPr>
        <p:spPr>
          <a:xfrm>
            <a:off x="2190833" y="4917633"/>
            <a:ext cx="7535600" cy="1227200"/>
          </a:xfrm>
          <a:prstGeom prst="downArrowCallout">
            <a:avLst>
              <a:gd name="adj1" fmla="val 25000"/>
              <a:gd name="adj2" fmla="val 25000"/>
              <a:gd name="adj3" fmla="val 25000"/>
              <a:gd name="adj4" fmla="val 64977"/>
            </a:avLst>
          </a:prstGeom>
          <a:solidFill>
            <a:srgbClr val="6D9EEB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" sz="2400" dirty="0">
                <a:latin typeface="Arial"/>
                <a:ea typeface="Arial"/>
                <a:cs typeface="Arial"/>
                <a:sym typeface="Arial"/>
              </a:rPr>
              <a:t>3. Fetch Additional Data about each Patient</a:t>
            </a:r>
            <a:endParaRPr sz="24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29"/>
          <p:cNvSpPr txBox="1"/>
          <p:nvPr/>
        </p:nvSpPr>
        <p:spPr>
          <a:xfrm>
            <a:off x="2190833" y="1660600"/>
            <a:ext cx="7535600" cy="4932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Patient List Uses the FHIR </a:t>
            </a:r>
            <a:r>
              <a:rPr lang="en" sz="24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Group</a:t>
            </a:r>
            <a:r>
              <a:rPr lang="en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Resource</a:t>
            </a:r>
            <a:endParaRPr sz="2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134702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/>
              <a:t>REMEMBER</a:t>
            </a:r>
          </a:p>
        </p:txBody>
      </p:sp>
      <p:sp>
        <p:nvSpPr>
          <p:cNvPr id="137" name="Google Shape;137;p30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>
              <a:buNone/>
            </a:pPr>
            <a:r>
              <a:rPr lang="en-US" dirty="0"/>
              <a:t> </a:t>
            </a:r>
            <a:r>
              <a:rPr lang="en-US" sz="6400" dirty="0">
                <a:solidFill>
                  <a:srgbClr val="000000"/>
                </a:solidFill>
              </a:rPr>
              <a:t>For Patient List Think </a:t>
            </a:r>
            <a:r>
              <a:rPr lang="en-US" sz="6400" b="1" dirty="0">
                <a:solidFill>
                  <a:srgbClr val="000000"/>
                </a:solidFill>
              </a:rPr>
              <a:t>Group</a:t>
            </a:r>
            <a:r>
              <a:rPr lang="en-US" sz="6400" dirty="0">
                <a:solidFill>
                  <a:srgbClr val="000000"/>
                </a:solidFill>
              </a:rPr>
              <a:t> Resource</a:t>
            </a:r>
          </a:p>
          <a:p>
            <a:pPr marL="0" indent="0">
              <a:buNone/>
            </a:pPr>
            <a:endParaRPr lang="en-US" sz="6400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</a:rPr>
              <a:t>For our use case, Group lists members (`actual` = true) and members reference Patients using their logical FHIR ids.</a:t>
            </a:r>
          </a:p>
        </p:txBody>
      </p:sp>
    </p:spTree>
    <p:extLst>
      <p:ext uri="{BB962C8B-B14F-4D97-AF65-F5344CB8AC3E}">
        <p14:creationId xmlns:p14="http://schemas.microsoft.com/office/powerpoint/2010/main" val="42036682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800D471-DBF2-CD40-B8C7-86C640FD8E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The Group Resource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918AF4F-DFA5-B942-9504-23B8D262D1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150" y="1400533"/>
            <a:ext cx="9893300" cy="48641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D5B9B2BC-C0A4-8549-8894-F293F9B242B4}"/>
              </a:ext>
            </a:extLst>
          </p:cNvPr>
          <p:cNvSpPr/>
          <p:nvPr/>
        </p:nvSpPr>
        <p:spPr>
          <a:xfrm>
            <a:off x="4963886" y="4717142"/>
            <a:ext cx="1378857" cy="421510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F37869F-DF0E-994C-A137-EA7384B8B1A1}"/>
              </a:ext>
            </a:extLst>
          </p:cNvPr>
          <p:cNvSpPr/>
          <p:nvPr/>
        </p:nvSpPr>
        <p:spPr>
          <a:xfrm>
            <a:off x="1052283" y="3483429"/>
            <a:ext cx="1182917" cy="530369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88B367D-FF6E-5C4D-BF45-804A94D3EF10}"/>
              </a:ext>
            </a:extLst>
          </p:cNvPr>
          <p:cNvSpPr/>
          <p:nvPr/>
        </p:nvSpPr>
        <p:spPr>
          <a:xfrm>
            <a:off x="7678057" y="1901884"/>
            <a:ext cx="1378857" cy="530023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1575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1"/>
          <p:cNvSpPr txBox="1">
            <a:spLocks noGrp="1"/>
          </p:cNvSpPr>
          <p:nvPr>
            <p:ph type="title"/>
          </p:nvPr>
        </p:nvSpPr>
        <p:spPr>
          <a:xfrm>
            <a:off x="1809548" y="166987"/>
            <a:ext cx="7517331" cy="1062562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dirty="0">
                <a:solidFill>
                  <a:schemeClr val="tx1"/>
                </a:solidFill>
              </a:rPr>
              <a:t>1. Discovery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43" name="Google Shape;143;p31"/>
          <p:cNvSpPr txBox="1">
            <a:spLocks noGrp="1"/>
          </p:cNvSpPr>
          <p:nvPr>
            <p:ph sz="half" idx="1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>
              <a:buNone/>
            </a:pPr>
            <a:endParaRPr sz="1600">
              <a:solidFill>
                <a:srgbClr val="31708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indent="0">
              <a:buNone/>
            </a:pPr>
            <a:endParaRPr/>
          </a:p>
        </p:txBody>
      </p:sp>
      <p:sp>
        <p:nvSpPr>
          <p:cNvPr id="145" name="Google Shape;145;p31"/>
          <p:cNvSpPr txBox="1">
            <a:spLocks noGrp="1"/>
          </p:cNvSpPr>
          <p:nvPr>
            <p:ph sz="half" idx="2"/>
          </p:nvPr>
        </p:nvSpPr>
        <p:spPr>
          <a:xfrm>
            <a:off x="6171401" y="1537764"/>
            <a:ext cx="5181600" cy="4351338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dirty="0"/>
              <a:t>Use Group Resource</a:t>
            </a:r>
            <a:endParaRPr dirty="0"/>
          </a:p>
          <a:p>
            <a:r>
              <a:rPr lang="en" dirty="0"/>
              <a:t>Ability to Search by characteristic</a:t>
            </a:r>
            <a:endParaRPr dirty="0"/>
          </a:p>
          <a:p>
            <a:pPr lvl="1">
              <a:spcBef>
                <a:spcPts val="0"/>
              </a:spcBef>
            </a:pPr>
            <a:r>
              <a:rPr lang="en" dirty="0"/>
              <a:t>Location</a:t>
            </a:r>
            <a:endParaRPr dirty="0"/>
          </a:p>
          <a:p>
            <a:pPr lvl="1">
              <a:spcBef>
                <a:spcPts val="0"/>
              </a:spcBef>
            </a:pPr>
            <a:r>
              <a:rPr lang="en" dirty="0"/>
              <a:t>Practitioner</a:t>
            </a:r>
            <a:endParaRPr dirty="0"/>
          </a:p>
          <a:p>
            <a:pPr lvl="1">
              <a:spcBef>
                <a:spcPts val="0"/>
              </a:spcBef>
            </a:pPr>
            <a:r>
              <a:rPr lang="en" dirty="0"/>
              <a:t>Organization</a:t>
            </a:r>
            <a:endParaRPr dirty="0"/>
          </a:p>
          <a:p>
            <a:pPr lvl="1">
              <a:spcBef>
                <a:spcPts val="0"/>
              </a:spcBef>
            </a:pPr>
            <a:r>
              <a:rPr lang="en" dirty="0" err="1"/>
              <a:t>CareTeam</a:t>
            </a:r>
            <a:endParaRPr dirty="0"/>
          </a:p>
          <a:p>
            <a:r>
              <a:rPr lang="en" dirty="0"/>
              <a:t>Ability to Search by manager of List</a:t>
            </a:r>
            <a:endParaRPr dirty="0"/>
          </a:p>
          <a:p>
            <a:r>
              <a:rPr lang="en" dirty="0"/>
              <a:t>Use Summary Search to limit payload size</a:t>
            </a:r>
            <a:endParaRPr dirty="0"/>
          </a:p>
          <a:p>
            <a:pPr marL="0" indent="0">
              <a:buNone/>
            </a:pPr>
            <a:endParaRPr dirty="0"/>
          </a:p>
          <a:p>
            <a:pPr marL="118530" marR="118530" indent="0">
              <a:lnSpc>
                <a:spcPct val="142857"/>
              </a:lnSpc>
              <a:spcBef>
                <a:spcPts val="1067"/>
              </a:spcBef>
              <a:buClr>
                <a:schemeClr val="dk1"/>
              </a:buClr>
              <a:buSzPts val="1100"/>
              <a:buNone/>
            </a:pPr>
            <a:endParaRPr sz="1333" dirty="0">
              <a:solidFill>
                <a:srgbClr val="333333"/>
              </a:solidFill>
              <a:highlight>
                <a:srgbClr val="F5F5F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indent="0">
              <a:spcBef>
                <a:spcPts val="1067"/>
              </a:spcBef>
              <a:buNone/>
            </a:pPr>
            <a:endParaRPr dirty="0"/>
          </a:p>
          <a:p>
            <a:pPr indent="0">
              <a:buClr>
                <a:schemeClr val="dk1"/>
              </a:buClr>
              <a:buSzPts val="1100"/>
              <a:buNone/>
            </a:pPr>
            <a:endParaRPr dirty="0"/>
          </a:p>
        </p:txBody>
      </p:sp>
      <p:pic>
        <p:nvPicPr>
          <p:cNvPr id="144" name="Google Shape;14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2834" y="2012967"/>
            <a:ext cx="5333201" cy="34009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511848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36EF53F-6501-7D4F-9A0A-8222DE11C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Example Search Syntax for Getting all the available Patient Lists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81AED68-4ADF-E549-88D8-7892473E7B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2339163"/>
            <a:ext cx="11360800" cy="3752670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333333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`GET </a:t>
            </a:r>
            <a:r>
              <a:rPr lang="en-US" dirty="0" err="1">
                <a:solidFill>
                  <a:srgbClr val="333333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Group?_summary</a:t>
            </a:r>
            <a:r>
              <a:rPr lang="en-US" dirty="0">
                <a:solidFill>
                  <a:srgbClr val="333333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US" dirty="0" err="1">
                <a:solidFill>
                  <a:srgbClr val="333333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true&amp;type</a:t>
            </a:r>
            <a:r>
              <a:rPr lang="en-US" dirty="0">
                <a:solidFill>
                  <a:srgbClr val="333333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=person&amp;</a:t>
            </a:r>
          </a:p>
          <a:p>
            <a:pPr marL="0" indent="0">
              <a:buNone/>
            </a:pPr>
            <a:r>
              <a:rPr lang="en-US" dirty="0">
                <a:solidFill>
                  <a:srgbClr val="333333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    characteristic=[Code value]&amp;</a:t>
            </a:r>
          </a:p>
          <a:p>
            <a:pPr marL="0" indent="0">
              <a:buNone/>
            </a:pPr>
            <a:r>
              <a:rPr lang="en-US" dirty="0">
                <a:solidFill>
                  <a:srgbClr val="333333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 value-reference=[Value value]</a:t>
            </a:r>
          </a:p>
          <a:p>
            <a:pPr marL="0" indent="0">
              <a:buNone/>
            </a:pPr>
            <a:endParaRPr lang="en-US" dirty="0">
              <a:solidFill>
                <a:srgbClr val="333333"/>
              </a:solidFill>
              <a:highlight>
                <a:srgbClr val="F5F5F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indent="0">
              <a:buNone/>
            </a:pPr>
            <a:r>
              <a:rPr lang="en-US" dirty="0">
                <a:solidFill>
                  <a:srgbClr val="333333"/>
                </a:solidFill>
                <a:highlight>
                  <a:srgbClr val="F5F5F5"/>
                </a:highlight>
                <a:ea typeface="Courier New"/>
                <a:cs typeface="Courier New"/>
                <a:sym typeface="Courier New"/>
              </a:rPr>
              <a:t>* value-reference is a custom </a:t>
            </a:r>
            <a:r>
              <a:rPr lang="en-US" dirty="0" err="1">
                <a:solidFill>
                  <a:srgbClr val="333333"/>
                </a:solidFill>
                <a:highlight>
                  <a:srgbClr val="F5F5F5"/>
                </a:highlight>
                <a:ea typeface="Courier New"/>
                <a:cs typeface="Courier New"/>
                <a:sym typeface="Courier New"/>
              </a:rPr>
              <a:t>SearchParameter</a:t>
            </a:r>
            <a:r>
              <a:rPr lang="en-US" dirty="0">
                <a:solidFill>
                  <a:srgbClr val="333333"/>
                </a:solidFill>
                <a:highlight>
                  <a:srgbClr val="F5F5F5"/>
                </a:highlight>
                <a:ea typeface="Courier New"/>
                <a:cs typeface="Courier New"/>
                <a:sym typeface="Courier New"/>
              </a:rPr>
              <a:t> in FHIR R4 added to FHIR R5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59371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2"/>
          <p:cNvSpPr txBox="1">
            <a:spLocks noGrp="1"/>
          </p:cNvSpPr>
          <p:nvPr>
            <p:ph type="title"/>
          </p:nvPr>
        </p:nvSpPr>
        <p:spPr>
          <a:xfrm rot="10800000" flipH="1" flipV="1">
            <a:off x="423510" y="125128"/>
            <a:ext cx="10096901" cy="866275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dirty="0">
                <a:solidFill>
                  <a:schemeClr val="tx1"/>
                </a:solidFill>
              </a:rPr>
              <a:t>2. Fetch Individual Patient List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52" name="Google Shape;152;p32"/>
          <p:cNvSpPr txBox="1">
            <a:spLocks noGrp="1"/>
          </p:cNvSpPr>
          <p:nvPr>
            <p:ph sz="half" idx="1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lnSpc>
                <a:spcPct val="110000"/>
              </a:lnSpc>
              <a:spcBef>
                <a:spcPts val="2000"/>
              </a:spcBef>
            </a:pPr>
            <a:r>
              <a:rPr lang="en" dirty="0"/>
              <a:t>Patient list is selected using a simple Fetch operation:</a:t>
            </a:r>
            <a:endParaRPr dirty="0"/>
          </a:p>
          <a:p>
            <a:pPr marR="118530" indent="0">
              <a:lnSpc>
                <a:spcPct val="142857"/>
              </a:lnSpc>
              <a:spcBef>
                <a:spcPts val="1067"/>
              </a:spcBef>
              <a:buNone/>
            </a:pPr>
            <a:r>
              <a:rPr lang="en" sz="1333" dirty="0">
                <a:solidFill>
                  <a:srgbClr val="333333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/Group/[id]</a:t>
            </a:r>
            <a:endParaRPr sz="1333" dirty="0">
              <a:solidFill>
                <a:srgbClr val="333333"/>
              </a:solidFill>
              <a:highlight>
                <a:srgbClr val="F5F5F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118530" indent="0">
              <a:lnSpc>
                <a:spcPct val="142857"/>
              </a:lnSpc>
              <a:spcBef>
                <a:spcPts val="1067"/>
              </a:spcBef>
              <a:buNone/>
            </a:pPr>
            <a:r>
              <a:rPr lang="en" dirty="0"/>
              <a:t>End User gets the list of Members</a:t>
            </a:r>
            <a:endParaRPr sz="1333" dirty="0">
              <a:solidFill>
                <a:srgbClr val="333333"/>
              </a:solidFill>
              <a:highlight>
                <a:srgbClr val="F5F5F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118530" indent="0">
              <a:lnSpc>
                <a:spcPct val="142857"/>
              </a:lnSpc>
              <a:spcBef>
                <a:spcPts val="1067"/>
              </a:spcBef>
              <a:buNone/>
            </a:pPr>
            <a:endParaRPr sz="1333" dirty="0">
              <a:solidFill>
                <a:srgbClr val="333333"/>
              </a:solidFill>
              <a:highlight>
                <a:srgbClr val="F5F5F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118530" indent="0">
              <a:lnSpc>
                <a:spcPct val="142857"/>
              </a:lnSpc>
              <a:spcBef>
                <a:spcPts val="1067"/>
              </a:spcBef>
              <a:buNone/>
            </a:pPr>
            <a:endParaRPr sz="1333" dirty="0">
              <a:solidFill>
                <a:srgbClr val="333333"/>
              </a:solidFill>
              <a:highlight>
                <a:srgbClr val="F5F5F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>
              <a:lnSpc>
                <a:spcPct val="110000"/>
              </a:lnSpc>
              <a:spcBef>
                <a:spcPts val="2000"/>
              </a:spcBef>
              <a:buNone/>
            </a:pPr>
            <a:endParaRPr dirty="0"/>
          </a:p>
          <a:p>
            <a:pPr marL="0" indent="0">
              <a:lnSpc>
                <a:spcPct val="110000"/>
              </a:lnSpc>
              <a:spcBef>
                <a:spcPts val="2000"/>
              </a:spcBef>
              <a:buNone/>
            </a:pPr>
            <a:endParaRPr dirty="0"/>
          </a:p>
          <a:p>
            <a:pPr indent="0">
              <a:spcBef>
                <a:spcPts val="1067"/>
              </a:spcBef>
              <a:buNone/>
            </a:pPr>
            <a:endParaRPr dirty="0"/>
          </a:p>
          <a:p>
            <a:pPr marL="118530" marR="118530" indent="0">
              <a:lnSpc>
                <a:spcPct val="142857"/>
              </a:lnSpc>
              <a:buNone/>
            </a:pPr>
            <a:endParaRPr sz="1333" dirty="0">
              <a:solidFill>
                <a:srgbClr val="333333"/>
              </a:solidFill>
              <a:highlight>
                <a:srgbClr val="F5F5F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indent="0">
              <a:spcBef>
                <a:spcPts val="1067"/>
              </a:spcBef>
              <a:buNone/>
            </a:pPr>
            <a:endParaRPr dirty="0"/>
          </a:p>
          <a:p>
            <a:pPr indent="0">
              <a:buNone/>
            </a:pPr>
            <a:endParaRPr dirty="0"/>
          </a:p>
        </p:txBody>
      </p:sp>
      <p:pic>
        <p:nvPicPr>
          <p:cNvPr id="153" name="Google Shape;15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24998" y="2201916"/>
            <a:ext cx="5790699" cy="2884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108697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R="118530">
              <a:lnSpc>
                <a:spcPct val="142857"/>
              </a:lnSpc>
              <a:spcBef>
                <a:spcPts val="1067"/>
              </a:spcBef>
              <a:spcAft>
                <a:spcPts val="1067"/>
              </a:spcAft>
              <a:buClr>
                <a:schemeClr val="dk1"/>
              </a:buClr>
              <a:buSzPts val="1100"/>
            </a:pPr>
            <a:r>
              <a:rPr lang="en" sz="4000" dirty="0">
                <a:solidFill>
                  <a:srgbClr val="000000"/>
                </a:solidFill>
              </a:rPr>
              <a:t>Are We Done?....</a:t>
            </a:r>
            <a:endParaRPr sz="4000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62C3B30-C805-204A-B118-6EFEC630C3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… Maybe, but typically need more data about the patient</a:t>
            </a:r>
          </a:p>
        </p:txBody>
      </p:sp>
      <p:pic>
        <p:nvPicPr>
          <p:cNvPr id="159" name="Google Shape;15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201" y="3293520"/>
            <a:ext cx="11360799" cy="187049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60" name="Google Shape;160;p33"/>
          <p:cNvSpPr/>
          <p:nvPr/>
        </p:nvSpPr>
        <p:spPr>
          <a:xfrm>
            <a:off x="3514100" y="3886415"/>
            <a:ext cx="1508400" cy="568000"/>
          </a:xfrm>
          <a:prstGeom prst="ellipse">
            <a:avLst/>
          </a:prstGeom>
          <a:noFill/>
          <a:ln w="28575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61" name="Google Shape;161;p33"/>
          <p:cNvSpPr/>
          <p:nvPr/>
        </p:nvSpPr>
        <p:spPr>
          <a:xfrm>
            <a:off x="8313700" y="3973799"/>
            <a:ext cx="1508400" cy="568000"/>
          </a:xfrm>
          <a:prstGeom prst="ellipse">
            <a:avLst/>
          </a:prstGeom>
          <a:noFill/>
          <a:ln w="28575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62" name="Google Shape;162;p33"/>
          <p:cNvSpPr/>
          <p:nvPr/>
        </p:nvSpPr>
        <p:spPr>
          <a:xfrm>
            <a:off x="9475233" y="3886415"/>
            <a:ext cx="1508400" cy="568000"/>
          </a:xfrm>
          <a:prstGeom prst="ellipse">
            <a:avLst/>
          </a:prstGeom>
          <a:noFill/>
          <a:ln w="28575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63" name="Google Shape;163;p33"/>
          <p:cNvSpPr/>
          <p:nvPr/>
        </p:nvSpPr>
        <p:spPr>
          <a:xfrm>
            <a:off x="10683600" y="3886415"/>
            <a:ext cx="1508400" cy="568000"/>
          </a:xfrm>
          <a:prstGeom prst="ellipse">
            <a:avLst/>
          </a:prstGeom>
          <a:noFill/>
          <a:ln w="28575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2400"/>
              <a:t>etc.</a:t>
            </a:r>
            <a:endParaRPr sz="2400"/>
          </a:p>
        </p:txBody>
      </p:sp>
      <p:sp>
        <p:nvSpPr>
          <p:cNvPr id="164" name="Google Shape;164;p33"/>
          <p:cNvSpPr/>
          <p:nvPr/>
        </p:nvSpPr>
        <p:spPr>
          <a:xfrm>
            <a:off x="282433" y="3886399"/>
            <a:ext cx="1508400" cy="568000"/>
          </a:xfrm>
          <a:prstGeom prst="ellipse">
            <a:avLst/>
          </a:prstGeom>
          <a:noFill/>
          <a:ln w="28575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5200907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4"/>
          <p:cNvSpPr txBox="1">
            <a:spLocks noGrp="1"/>
          </p:cNvSpPr>
          <p:nvPr>
            <p:ph type="title"/>
          </p:nvPr>
        </p:nvSpPr>
        <p:spPr>
          <a:xfrm>
            <a:off x="0" y="0"/>
            <a:ext cx="9952522" cy="1203158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" dirty="0">
                <a:solidFill>
                  <a:schemeClr val="tx1"/>
                </a:solidFill>
              </a:rPr>
              <a:t>3. Fetch Additional Data about each Patient</a:t>
            </a:r>
            <a:endParaRPr dirty="0">
              <a:solidFill>
                <a:schemeClr val="tx1"/>
              </a:solidFill>
            </a:endParaRPr>
          </a:p>
          <a:p>
            <a:endParaRPr dirty="0"/>
          </a:p>
        </p:txBody>
      </p:sp>
      <p:sp>
        <p:nvSpPr>
          <p:cNvPr id="170" name="Google Shape;170;p34"/>
          <p:cNvSpPr txBox="1">
            <a:spLocks noGrp="1"/>
          </p:cNvSpPr>
          <p:nvPr>
            <p:ph sz="half" idx="1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>
              <a:buNone/>
            </a:pPr>
            <a:endParaRPr sz="1600" dirty="0">
              <a:solidFill>
                <a:srgbClr val="31708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indent="0">
              <a:buNone/>
            </a:pPr>
            <a:endParaRPr dirty="0"/>
          </a:p>
        </p:txBody>
      </p:sp>
      <p:sp>
        <p:nvSpPr>
          <p:cNvPr id="171" name="Google Shape;171;p34"/>
          <p:cNvSpPr txBox="1">
            <a:spLocks noGrp="1"/>
          </p:cNvSpPr>
          <p:nvPr>
            <p:ph sz="half" idx="2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lnSpc>
                <a:spcPct val="110000"/>
              </a:lnSpc>
              <a:spcBef>
                <a:spcPts val="2000"/>
              </a:spcBef>
            </a:pPr>
            <a:endParaRPr lang="en" dirty="0"/>
          </a:p>
          <a:p>
            <a:pPr>
              <a:lnSpc>
                <a:spcPct val="110000"/>
              </a:lnSpc>
              <a:spcBef>
                <a:spcPts val="2000"/>
              </a:spcBef>
            </a:pPr>
            <a:r>
              <a:rPr lang="en" dirty="0"/>
              <a:t>The Simplest approach is to do a series of queries on the Server to fetch additional data</a:t>
            </a:r>
            <a:r>
              <a:rPr lang="en" sz="1400" dirty="0">
                <a:solidFill>
                  <a:srgbClr val="333333"/>
                </a:solidFill>
                <a:highlight>
                  <a:srgbClr val="FFFFFF"/>
                </a:highlight>
              </a:rPr>
              <a:t>…</a:t>
            </a:r>
            <a:endParaRPr sz="1400" dirty="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1219170" marR="118530" indent="0">
              <a:lnSpc>
                <a:spcPct val="142857"/>
              </a:lnSpc>
              <a:spcBef>
                <a:spcPts val="1067"/>
              </a:spcBef>
              <a:buNone/>
            </a:pPr>
            <a:endParaRPr sz="1400" dirty="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0" marR="118530" indent="0">
              <a:lnSpc>
                <a:spcPct val="142857"/>
              </a:lnSpc>
              <a:spcBef>
                <a:spcPts val="1067"/>
              </a:spcBef>
              <a:buNone/>
            </a:pPr>
            <a:endParaRPr dirty="0"/>
          </a:p>
          <a:p>
            <a:pPr marR="118530" indent="0">
              <a:lnSpc>
                <a:spcPct val="142857"/>
              </a:lnSpc>
              <a:spcBef>
                <a:spcPts val="1067"/>
              </a:spcBef>
              <a:buNone/>
            </a:pPr>
            <a:endParaRPr sz="1333" dirty="0">
              <a:solidFill>
                <a:srgbClr val="333333"/>
              </a:solidFill>
              <a:highlight>
                <a:srgbClr val="F5F5F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118530" indent="0">
              <a:lnSpc>
                <a:spcPct val="142857"/>
              </a:lnSpc>
              <a:spcBef>
                <a:spcPts val="1067"/>
              </a:spcBef>
              <a:buNone/>
            </a:pPr>
            <a:endParaRPr sz="1333" dirty="0">
              <a:solidFill>
                <a:srgbClr val="333333"/>
              </a:solidFill>
              <a:highlight>
                <a:srgbClr val="F5F5F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118530" indent="0">
              <a:lnSpc>
                <a:spcPct val="142857"/>
              </a:lnSpc>
              <a:spcBef>
                <a:spcPts val="1067"/>
              </a:spcBef>
              <a:buNone/>
            </a:pPr>
            <a:endParaRPr sz="1333" dirty="0">
              <a:solidFill>
                <a:srgbClr val="333333"/>
              </a:solidFill>
              <a:highlight>
                <a:srgbClr val="F5F5F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>
              <a:lnSpc>
                <a:spcPct val="110000"/>
              </a:lnSpc>
              <a:spcBef>
                <a:spcPts val="2000"/>
              </a:spcBef>
              <a:buNone/>
            </a:pPr>
            <a:endParaRPr dirty="0"/>
          </a:p>
          <a:p>
            <a:pPr marL="0" indent="0">
              <a:lnSpc>
                <a:spcPct val="110000"/>
              </a:lnSpc>
              <a:spcBef>
                <a:spcPts val="2000"/>
              </a:spcBef>
              <a:buNone/>
            </a:pPr>
            <a:endParaRPr dirty="0"/>
          </a:p>
          <a:p>
            <a:pPr indent="0">
              <a:spcBef>
                <a:spcPts val="1067"/>
              </a:spcBef>
              <a:buNone/>
            </a:pPr>
            <a:endParaRPr dirty="0"/>
          </a:p>
          <a:p>
            <a:pPr marL="118530" marR="118530" indent="0">
              <a:lnSpc>
                <a:spcPct val="142857"/>
              </a:lnSpc>
              <a:buNone/>
            </a:pPr>
            <a:endParaRPr sz="1333" dirty="0">
              <a:solidFill>
                <a:srgbClr val="333333"/>
              </a:solidFill>
              <a:highlight>
                <a:srgbClr val="F5F5F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indent="0">
              <a:spcBef>
                <a:spcPts val="1067"/>
              </a:spcBef>
              <a:buNone/>
            </a:pPr>
            <a:endParaRPr dirty="0"/>
          </a:p>
          <a:p>
            <a:pPr indent="0">
              <a:buNone/>
            </a:pPr>
            <a:endParaRPr dirty="0"/>
          </a:p>
        </p:txBody>
      </p:sp>
      <p:pic>
        <p:nvPicPr>
          <p:cNvPr id="172" name="Google Shape;17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434" y="2361868"/>
            <a:ext cx="6091833" cy="27308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656043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63EF7DE-C68B-FF46-B159-64BD6D3C99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189106"/>
            <a:ext cx="11360800" cy="76360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Getting additional Data Using Search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530B0BB-DA0F-C344-976D-510ADE6B50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R="118530" indent="0">
              <a:lnSpc>
                <a:spcPct val="142857"/>
              </a:lnSpc>
              <a:spcBef>
                <a:spcPts val="1067"/>
              </a:spcBef>
              <a:buNone/>
            </a:pPr>
            <a:r>
              <a:rPr lang="en-US" dirty="0">
                <a:solidFill>
                  <a:srgbClr val="333333"/>
                </a:solidFill>
                <a:highlight>
                  <a:srgbClr val="F5F5F5"/>
                </a:highlight>
                <a:ea typeface="Courier New"/>
                <a:cs typeface="Courier New"/>
                <a:sym typeface="Courier New"/>
              </a:rPr>
              <a:t>for each patient in Group:</a:t>
            </a:r>
          </a:p>
          <a:p>
            <a:pPr marR="118530" indent="0">
              <a:lnSpc>
                <a:spcPct val="142857"/>
              </a:lnSpc>
              <a:spcBef>
                <a:spcPts val="1067"/>
              </a:spcBef>
              <a:buNone/>
            </a:pPr>
            <a:r>
              <a:rPr lang="en-US" dirty="0">
                <a:solidFill>
                  <a:srgbClr val="333333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GET Patient/ID</a:t>
            </a:r>
          </a:p>
          <a:p>
            <a:pPr marR="118530" indent="0">
              <a:lnSpc>
                <a:spcPct val="142857"/>
              </a:lnSpc>
              <a:spcBef>
                <a:spcPts val="1067"/>
              </a:spcBef>
              <a:buNone/>
            </a:pPr>
            <a:r>
              <a:rPr lang="en-US" dirty="0">
                <a:solidFill>
                  <a:srgbClr val="333333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GET Observation/$</a:t>
            </a:r>
            <a:r>
              <a:rPr lang="en-US" dirty="0" err="1">
                <a:solidFill>
                  <a:srgbClr val="333333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lastn?patient</a:t>
            </a:r>
            <a:r>
              <a:rPr lang="en-US" dirty="0">
                <a:solidFill>
                  <a:srgbClr val="333333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=Patient/</a:t>
            </a:r>
            <a:r>
              <a:rPr lang="en-US" dirty="0" err="1">
                <a:solidFill>
                  <a:srgbClr val="333333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ID&amp;category</a:t>
            </a:r>
            <a:r>
              <a:rPr lang="en-US" dirty="0">
                <a:solidFill>
                  <a:srgbClr val="333333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=laboratory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35828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F4CF1C7-703C-0D44-93FF-5CF9FD51B3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Outline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98D0721-079A-8148-A4FB-2AAD66B8D3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General FHIR </a:t>
            </a:r>
            <a:r>
              <a:rPr lang="en-US" dirty="0" err="1"/>
              <a:t>Connectathon</a:t>
            </a:r>
            <a:r>
              <a:rPr lang="en-US" dirty="0"/>
              <a:t> Introduction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800" dirty="0"/>
              <a:t>Dates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800" dirty="0"/>
              <a:t>Track Selection</a:t>
            </a:r>
          </a:p>
          <a:p>
            <a:pPr marL="795847" lvl="1" indent="0">
              <a:buNone/>
            </a:pP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Argonaut Patient Lists Introduction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CB3DAA-58A2-D94C-AD7D-5824E88594D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716244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5"/>
          <p:cNvSpPr txBox="1">
            <a:spLocks noGrp="1"/>
          </p:cNvSpPr>
          <p:nvPr>
            <p:ph type="title"/>
          </p:nvPr>
        </p:nvSpPr>
        <p:spPr>
          <a:xfrm>
            <a:off x="0" y="-1"/>
            <a:ext cx="9663764" cy="875899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lnSpc>
                <a:spcPct val="115000"/>
              </a:lnSpc>
            </a:pPr>
            <a:r>
              <a:rPr lang="en" dirty="0">
                <a:solidFill>
                  <a:schemeClr val="tx1"/>
                </a:solidFill>
              </a:rPr>
              <a:t>When a Patient Based Query Fails</a:t>
            </a:r>
            <a:endParaRPr dirty="0">
              <a:solidFill>
                <a:schemeClr val="tx1"/>
              </a:solidFill>
            </a:endParaRPr>
          </a:p>
          <a:p>
            <a:pPr algn="ctr">
              <a:lnSpc>
                <a:spcPct val="115000"/>
              </a:lnSpc>
            </a:pPr>
            <a:endParaRPr sz="4000" dirty="0">
              <a:solidFill>
                <a:srgbClr val="474749"/>
              </a:solidFill>
            </a:endParaRPr>
          </a:p>
          <a:p>
            <a:endParaRPr dirty="0"/>
          </a:p>
        </p:txBody>
      </p:sp>
      <p:sp>
        <p:nvSpPr>
          <p:cNvPr id="179" name="Google Shape;179;p35"/>
          <p:cNvSpPr txBox="1">
            <a:spLocks noGrp="1"/>
          </p:cNvSpPr>
          <p:nvPr>
            <p:ph sz="half" idx="1"/>
          </p:nvPr>
        </p:nvSpPr>
        <p:spPr>
          <a:xfrm>
            <a:off x="6449729" y="1912252"/>
            <a:ext cx="5181600" cy="4351338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lnSpc>
                <a:spcPct val="110000"/>
              </a:lnSpc>
              <a:spcBef>
                <a:spcPts val="2000"/>
              </a:spcBef>
              <a:buClr>
                <a:srgbClr val="000000"/>
              </a:buClr>
            </a:pPr>
            <a:endParaRPr lang="en" dirty="0">
              <a:solidFill>
                <a:srgbClr val="000000"/>
              </a:solidFill>
            </a:endParaRPr>
          </a:p>
          <a:p>
            <a:pPr>
              <a:lnSpc>
                <a:spcPct val="110000"/>
              </a:lnSpc>
              <a:spcBef>
                <a:spcPts val="2000"/>
              </a:spcBef>
              <a:buClr>
                <a:srgbClr val="000000"/>
              </a:buClr>
            </a:pPr>
            <a:r>
              <a:rPr lang="en" dirty="0">
                <a:solidFill>
                  <a:srgbClr val="000000"/>
                </a:solidFill>
              </a:rPr>
              <a:t>Sometimes a patient based query isn’t going to get you what you want…</a:t>
            </a:r>
            <a:endParaRPr dirty="0">
              <a:solidFill>
                <a:srgbClr val="000000"/>
              </a:solidFill>
            </a:endParaRPr>
          </a:p>
          <a:p>
            <a:pPr marR="118530" indent="0">
              <a:lnSpc>
                <a:spcPct val="142857"/>
              </a:lnSpc>
              <a:spcBef>
                <a:spcPts val="1067"/>
              </a:spcBef>
              <a:buNone/>
            </a:pPr>
            <a:endParaRPr dirty="0">
              <a:solidFill>
                <a:srgbClr val="333333"/>
              </a:solidFill>
              <a:highlight>
                <a:srgbClr val="F5F5F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1219170" marR="118530" indent="0">
              <a:lnSpc>
                <a:spcPct val="142857"/>
              </a:lnSpc>
              <a:spcBef>
                <a:spcPts val="1067"/>
              </a:spcBef>
              <a:buNone/>
            </a:pPr>
            <a:endParaRPr sz="1400" dirty="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0" marR="118530" indent="0">
              <a:lnSpc>
                <a:spcPct val="142857"/>
              </a:lnSpc>
              <a:spcBef>
                <a:spcPts val="1067"/>
              </a:spcBef>
              <a:buNone/>
            </a:pPr>
            <a:endParaRPr dirty="0"/>
          </a:p>
          <a:p>
            <a:pPr marR="118530" indent="0">
              <a:lnSpc>
                <a:spcPct val="142857"/>
              </a:lnSpc>
              <a:spcBef>
                <a:spcPts val="1067"/>
              </a:spcBef>
              <a:buNone/>
            </a:pPr>
            <a:endParaRPr sz="1333" dirty="0">
              <a:solidFill>
                <a:srgbClr val="333333"/>
              </a:solidFill>
              <a:highlight>
                <a:srgbClr val="F5F5F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118530" indent="0">
              <a:lnSpc>
                <a:spcPct val="142857"/>
              </a:lnSpc>
              <a:spcBef>
                <a:spcPts val="1067"/>
              </a:spcBef>
              <a:buNone/>
            </a:pPr>
            <a:endParaRPr sz="1333" dirty="0">
              <a:solidFill>
                <a:srgbClr val="333333"/>
              </a:solidFill>
              <a:highlight>
                <a:srgbClr val="F5F5F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118530" indent="0">
              <a:lnSpc>
                <a:spcPct val="142857"/>
              </a:lnSpc>
              <a:spcBef>
                <a:spcPts val="1067"/>
              </a:spcBef>
              <a:buNone/>
            </a:pPr>
            <a:endParaRPr sz="1333" dirty="0">
              <a:solidFill>
                <a:srgbClr val="333333"/>
              </a:solidFill>
              <a:highlight>
                <a:srgbClr val="F5F5F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>
              <a:lnSpc>
                <a:spcPct val="110000"/>
              </a:lnSpc>
              <a:spcBef>
                <a:spcPts val="2000"/>
              </a:spcBef>
              <a:buNone/>
            </a:pPr>
            <a:endParaRPr dirty="0"/>
          </a:p>
          <a:p>
            <a:pPr marL="0" indent="0">
              <a:lnSpc>
                <a:spcPct val="110000"/>
              </a:lnSpc>
              <a:spcBef>
                <a:spcPts val="2000"/>
              </a:spcBef>
              <a:buNone/>
            </a:pPr>
            <a:endParaRPr dirty="0"/>
          </a:p>
          <a:p>
            <a:pPr indent="0">
              <a:spcBef>
                <a:spcPts val="1067"/>
              </a:spcBef>
              <a:buNone/>
            </a:pPr>
            <a:endParaRPr dirty="0"/>
          </a:p>
          <a:p>
            <a:pPr marL="118530" marR="118530" indent="0">
              <a:lnSpc>
                <a:spcPct val="142857"/>
              </a:lnSpc>
              <a:buNone/>
            </a:pPr>
            <a:endParaRPr sz="1333" dirty="0">
              <a:solidFill>
                <a:srgbClr val="333333"/>
              </a:solidFill>
              <a:highlight>
                <a:srgbClr val="F5F5F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indent="0">
              <a:spcBef>
                <a:spcPts val="1067"/>
              </a:spcBef>
              <a:buNone/>
            </a:pPr>
            <a:endParaRPr dirty="0"/>
          </a:p>
          <a:p>
            <a:pPr indent="0">
              <a:buNone/>
            </a:pPr>
            <a:endParaRPr dirty="0"/>
          </a:p>
        </p:txBody>
      </p:sp>
      <p:pic>
        <p:nvPicPr>
          <p:cNvPr id="180" name="Google Shape;18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834" y="2567652"/>
            <a:ext cx="6091833" cy="2730833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35"/>
          <p:cNvSpPr txBox="1"/>
          <p:nvPr/>
        </p:nvSpPr>
        <p:spPr>
          <a:xfrm>
            <a:off x="3227133" y="4348971"/>
            <a:ext cx="762000" cy="38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/>
              <a:t>???</a:t>
            </a:r>
            <a:endParaRPr sz="2400" dirty="0"/>
          </a:p>
        </p:txBody>
      </p:sp>
      <p:sp>
        <p:nvSpPr>
          <p:cNvPr id="182" name="Google Shape;182;p35"/>
          <p:cNvSpPr txBox="1"/>
          <p:nvPr/>
        </p:nvSpPr>
        <p:spPr>
          <a:xfrm>
            <a:off x="4255800" y="3318233"/>
            <a:ext cx="1840200" cy="1224738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/>
              <a:t>Returns requested data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26906749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6"/>
          <p:cNvSpPr txBox="1">
            <a:spLocks noGrp="1"/>
          </p:cNvSpPr>
          <p:nvPr>
            <p:ph type="title" idx="4294967295"/>
          </p:nvPr>
        </p:nvSpPr>
        <p:spPr>
          <a:xfrm>
            <a:off x="0" y="264521"/>
            <a:ext cx="10515600" cy="885825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Get the Specific Encounter or Appointment that defines the Group Membership</a:t>
            </a:r>
            <a:endParaRPr sz="2800" dirty="0">
              <a:solidFill>
                <a:schemeClr val="tx1"/>
              </a:solidFill>
            </a:endParaRPr>
          </a:p>
        </p:txBody>
      </p:sp>
      <p:sp>
        <p:nvSpPr>
          <p:cNvPr id="188" name="Google Shape;188;p36"/>
          <p:cNvSpPr/>
          <p:nvPr/>
        </p:nvSpPr>
        <p:spPr>
          <a:xfrm>
            <a:off x="2701970" y="4942074"/>
            <a:ext cx="5808233" cy="1097788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2400"/>
              <a:t>Group</a:t>
            </a:r>
            <a:endParaRPr sz="2400"/>
          </a:p>
        </p:txBody>
      </p:sp>
      <p:sp>
        <p:nvSpPr>
          <p:cNvPr id="189" name="Google Shape;189;p36"/>
          <p:cNvSpPr/>
          <p:nvPr/>
        </p:nvSpPr>
        <p:spPr>
          <a:xfrm>
            <a:off x="1886856" y="2989943"/>
            <a:ext cx="8485057" cy="3437858"/>
          </a:xfrm>
          <a:prstGeom prst="roundRect">
            <a:avLst>
              <a:gd name="adj" fmla="val 16667"/>
            </a:avLst>
          </a:prstGeom>
          <a:solidFill>
            <a:schemeClr val="accent1">
              <a:lumMod val="60000"/>
              <a:lumOff val="40000"/>
            </a:schemeClr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 b="1" dirty="0"/>
              <a:t>Group</a:t>
            </a:r>
            <a:endParaRPr sz="2400" b="1" dirty="0"/>
          </a:p>
          <a:p>
            <a:endParaRPr sz="2400" dirty="0"/>
          </a:p>
        </p:txBody>
      </p:sp>
      <p:sp>
        <p:nvSpPr>
          <p:cNvPr id="190" name="Google Shape;190;p36"/>
          <p:cNvSpPr/>
          <p:nvPr/>
        </p:nvSpPr>
        <p:spPr>
          <a:xfrm>
            <a:off x="1967625" y="3821632"/>
            <a:ext cx="8316508" cy="2328934"/>
          </a:xfrm>
          <a:prstGeom prst="roundRect">
            <a:avLst>
              <a:gd name="adj" fmla="val 16667"/>
            </a:avLst>
          </a:prstGeom>
          <a:solidFill>
            <a:schemeClr val="accent1">
              <a:lumMod val="40000"/>
              <a:lumOff val="6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/>
              <a:t>0..* Group.members</a:t>
            </a:r>
            <a:endParaRPr sz="2400"/>
          </a:p>
        </p:txBody>
      </p:sp>
      <p:sp>
        <p:nvSpPr>
          <p:cNvPr id="192" name="Google Shape;192;p36"/>
          <p:cNvSpPr/>
          <p:nvPr/>
        </p:nvSpPr>
        <p:spPr>
          <a:xfrm>
            <a:off x="2065094" y="4523303"/>
            <a:ext cx="8113020" cy="1248496"/>
          </a:xfrm>
          <a:prstGeom prst="roundRect">
            <a:avLst>
              <a:gd name="adj" fmla="val 16667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lnSpc>
                <a:spcPct val="110000"/>
              </a:lnSpc>
              <a:buClr>
                <a:srgbClr val="000000"/>
              </a:buClr>
            </a:pPr>
            <a:r>
              <a:rPr lang="en-US" dirty="0" err="1"/>
              <a:t>Group.member.extension</a:t>
            </a:r>
            <a:r>
              <a:rPr lang="en-US" dirty="0"/>
              <a:t> to reference the specific Encounter or Appointment which define the group membership:</a:t>
            </a:r>
          </a:p>
          <a:p>
            <a:pPr lvl="1">
              <a:lnSpc>
                <a:spcPct val="110000"/>
              </a:lnSpc>
              <a:buClr>
                <a:srgbClr val="000000"/>
              </a:buClr>
            </a:pPr>
            <a:r>
              <a:rPr lang="en-US" dirty="0"/>
              <a:t>For example, the appointment for each patient I am seeing today.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D1283E-E65E-6744-8CB9-E974D1F1E570}"/>
              </a:ext>
            </a:extLst>
          </p:cNvPr>
          <p:cNvSpPr txBox="1"/>
          <p:nvPr/>
        </p:nvSpPr>
        <p:spPr>
          <a:xfrm>
            <a:off x="838201" y="2270426"/>
            <a:ext cx="9002486" cy="1015663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000" dirty="0"/>
              <a:t>A patient-based search on Encounter or Appointment may not give you only the one you are interested in</a:t>
            </a:r>
          </a:p>
          <a:p>
            <a:endParaRPr lang="en-US" sz="2000" b="0" dirty="0"/>
          </a:p>
        </p:txBody>
      </p:sp>
    </p:spTree>
    <p:extLst>
      <p:ext uri="{BB962C8B-B14F-4D97-AF65-F5344CB8AC3E}">
        <p14:creationId xmlns:p14="http://schemas.microsoft.com/office/powerpoint/2010/main" val="1975600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6"/>
          <p:cNvSpPr txBox="1">
            <a:spLocks noGrp="1"/>
          </p:cNvSpPr>
          <p:nvPr>
            <p:ph type="title" idx="4294967295"/>
          </p:nvPr>
        </p:nvSpPr>
        <p:spPr>
          <a:xfrm>
            <a:off x="0" y="232620"/>
            <a:ext cx="10515600" cy="885825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dirty="0">
                <a:solidFill>
                  <a:schemeClr val="tx1"/>
                </a:solidFill>
              </a:rPr>
              <a:t>Fetching Additional Data Using Questionnaire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88" name="Google Shape;188;p36"/>
          <p:cNvSpPr/>
          <p:nvPr/>
        </p:nvSpPr>
        <p:spPr>
          <a:xfrm>
            <a:off x="2701970" y="4942074"/>
            <a:ext cx="5808233" cy="1097788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2400"/>
              <a:t>Group</a:t>
            </a:r>
            <a:endParaRPr sz="2400"/>
          </a:p>
        </p:txBody>
      </p:sp>
      <p:sp>
        <p:nvSpPr>
          <p:cNvPr id="189" name="Google Shape;189;p36"/>
          <p:cNvSpPr/>
          <p:nvPr/>
        </p:nvSpPr>
        <p:spPr>
          <a:xfrm>
            <a:off x="1886856" y="1770743"/>
            <a:ext cx="8485057" cy="4686086"/>
          </a:xfrm>
          <a:prstGeom prst="roundRect">
            <a:avLst>
              <a:gd name="adj" fmla="val 16667"/>
            </a:avLst>
          </a:prstGeom>
          <a:solidFill>
            <a:schemeClr val="accent1">
              <a:lumMod val="60000"/>
              <a:lumOff val="40000"/>
            </a:schemeClr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 b="1" dirty="0"/>
              <a:t>Group</a:t>
            </a:r>
            <a:endParaRPr sz="2400" b="1" dirty="0"/>
          </a:p>
          <a:p>
            <a:endParaRPr sz="2400" dirty="0"/>
          </a:p>
        </p:txBody>
      </p:sp>
      <p:sp>
        <p:nvSpPr>
          <p:cNvPr id="190" name="Google Shape;190;p36"/>
          <p:cNvSpPr/>
          <p:nvPr/>
        </p:nvSpPr>
        <p:spPr>
          <a:xfrm>
            <a:off x="1967625" y="3821632"/>
            <a:ext cx="8316508" cy="2328934"/>
          </a:xfrm>
          <a:prstGeom prst="roundRect">
            <a:avLst>
              <a:gd name="adj" fmla="val 16667"/>
            </a:avLst>
          </a:prstGeom>
          <a:solidFill>
            <a:schemeClr val="accent1">
              <a:lumMod val="40000"/>
              <a:lumOff val="6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/>
              <a:t>0..* Group.members</a:t>
            </a:r>
            <a:endParaRPr sz="2400"/>
          </a:p>
        </p:txBody>
      </p:sp>
      <p:sp>
        <p:nvSpPr>
          <p:cNvPr id="191" name="Google Shape;191;p36"/>
          <p:cNvSpPr/>
          <p:nvPr/>
        </p:nvSpPr>
        <p:spPr>
          <a:xfrm>
            <a:off x="1967639" y="2569028"/>
            <a:ext cx="8316508" cy="1069833"/>
          </a:xfrm>
          <a:prstGeom prst="roundRect">
            <a:avLst>
              <a:gd name="adj" fmla="val 16667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2400" dirty="0" err="1"/>
              <a:t>Group.extension</a:t>
            </a:r>
            <a:r>
              <a:rPr lang="en" sz="2400" dirty="0"/>
              <a:t> that references a Questionnaire form defining the data that is provided for each patient (</a:t>
            </a:r>
            <a:r>
              <a:rPr lang="en" sz="2400" dirty="0" err="1"/>
              <a:t>Group.member</a:t>
            </a:r>
            <a:r>
              <a:rPr lang="en" sz="2400" dirty="0"/>
              <a:t>)</a:t>
            </a:r>
            <a:endParaRPr sz="2400" dirty="0"/>
          </a:p>
        </p:txBody>
      </p:sp>
      <p:sp>
        <p:nvSpPr>
          <p:cNvPr id="192" name="Google Shape;192;p36"/>
          <p:cNvSpPr/>
          <p:nvPr/>
        </p:nvSpPr>
        <p:spPr>
          <a:xfrm>
            <a:off x="2065094" y="4523303"/>
            <a:ext cx="8113020" cy="1248496"/>
          </a:xfrm>
          <a:prstGeom prst="roundRect">
            <a:avLst>
              <a:gd name="adj" fmla="val 16667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 err="1"/>
              <a:t>Group.member.extension</a:t>
            </a:r>
            <a:r>
              <a:rPr lang="en" sz="2400" dirty="0"/>
              <a:t> that references the filled out form (</a:t>
            </a:r>
            <a:r>
              <a:rPr lang="en" sz="2400" dirty="0" err="1"/>
              <a:t>QuestionnaireResponse</a:t>
            </a:r>
            <a:r>
              <a:rPr lang="en" sz="2400" dirty="0"/>
              <a:t>) supplying the patient data defined by the Questionnaire (filled by server not the patient)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31172475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7"/>
          <p:cNvSpPr txBox="1">
            <a:spLocks noGrp="1"/>
          </p:cNvSpPr>
          <p:nvPr>
            <p:ph type="title" idx="4294967295"/>
          </p:nvPr>
        </p:nvSpPr>
        <p:spPr>
          <a:xfrm>
            <a:off x="96253" y="267337"/>
            <a:ext cx="9721516" cy="838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000" dirty="0">
                <a:solidFill>
                  <a:schemeClr val="tx1"/>
                </a:solidFill>
              </a:rPr>
              <a:t>Using the Questionnaire Extension -  Remote Monitoring</a:t>
            </a:r>
            <a:endParaRPr sz="4000" dirty="0">
              <a:solidFill>
                <a:schemeClr val="tx1"/>
              </a:solidFill>
            </a:endParaRP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05B0B653-B4E0-7240-B026-543BCBCA92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5943" y="1875474"/>
            <a:ext cx="6720114" cy="3876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D3ECA36E-DE37-AA47-9FEA-52E249D84369}"/>
              </a:ext>
            </a:extLst>
          </p:cNvPr>
          <p:cNvSpPr txBox="1">
            <a:spLocks/>
          </p:cNvSpPr>
          <p:nvPr/>
        </p:nvSpPr>
        <p:spPr>
          <a:xfrm>
            <a:off x="3733120" y="5878696"/>
            <a:ext cx="5722937" cy="211138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400" dirty="0"/>
              <a:t>Thank you to Epic for sharing this content © 2020 Epic Systems Corporation</a:t>
            </a:r>
            <a:endParaRPr lang="en-US" dirty="0"/>
          </a:p>
          <a:p>
            <a:pPr algn="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76409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7"/>
          <p:cNvSpPr txBox="1">
            <a:spLocks noGrp="1"/>
          </p:cNvSpPr>
          <p:nvPr>
            <p:ph type="title" idx="4294967295"/>
          </p:nvPr>
        </p:nvSpPr>
        <p:spPr>
          <a:xfrm>
            <a:off x="191241" y="231456"/>
            <a:ext cx="9711891" cy="1003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000" dirty="0">
                <a:solidFill>
                  <a:schemeClr val="tx1"/>
                </a:solidFill>
              </a:rPr>
              <a:t>Using the Questionnaire Extension -  Remote Monitoring</a:t>
            </a:r>
            <a:endParaRPr sz="4000" dirty="0">
              <a:solidFill>
                <a:schemeClr val="tx1"/>
              </a:solidFill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7660871-D2C0-5B41-8DA4-98E93C956F5A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469063" y="6051550"/>
            <a:ext cx="5722937" cy="211138"/>
          </a:xfrm>
          <a:prstGeom prst="rect">
            <a:avLst/>
          </a:prstGeom>
        </p:spPr>
        <p:txBody>
          <a:bodyPr>
            <a:normAutofit fontScale="77500" lnSpcReduction="20000"/>
          </a:bodyPr>
          <a:lstStyle/>
          <a:p>
            <a:pPr marL="0" indent="0" algn="r">
              <a:buNone/>
            </a:pPr>
            <a:r>
              <a:rPr lang="en-US" sz="1400" dirty="0"/>
              <a:t>Thank you to Epic for sharing this content © 2020 Epic Systems Corporation</a:t>
            </a:r>
            <a:endParaRPr lang="en-US" dirty="0"/>
          </a:p>
          <a:p>
            <a:pPr algn="r"/>
            <a:endParaRPr 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787C47C-E5B6-F749-BE6F-F78BB45BE0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0342" y="1808979"/>
            <a:ext cx="7678057" cy="4097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Google Shape;164;p33">
            <a:extLst>
              <a:ext uri="{FF2B5EF4-FFF2-40B4-BE49-F238E27FC236}">
                <a16:creationId xmlns:a16="http://schemas.microsoft.com/office/drawing/2014/main" id="{719298DF-4ECC-5443-9D33-3AB5FF68F0CB}"/>
              </a:ext>
            </a:extLst>
          </p:cNvPr>
          <p:cNvSpPr/>
          <p:nvPr/>
        </p:nvSpPr>
        <p:spPr>
          <a:xfrm flipV="1">
            <a:off x="2627087" y="1988455"/>
            <a:ext cx="4840200" cy="1625601"/>
          </a:xfrm>
          <a:prstGeom prst="ellipse">
            <a:avLst/>
          </a:prstGeom>
          <a:noFill/>
          <a:ln w="10160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2915247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7"/>
          <p:cNvSpPr txBox="1">
            <a:spLocks noGrp="1"/>
          </p:cNvSpPr>
          <p:nvPr>
            <p:ph type="title" idx="4294967295"/>
          </p:nvPr>
        </p:nvSpPr>
        <p:spPr>
          <a:xfrm>
            <a:off x="173254" y="192963"/>
            <a:ext cx="9673390" cy="1003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dirty="0">
                <a:solidFill>
                  <a:schemeClr val="tx1"/>
                </a:solidFill>
              </a:rPr>
              <a:t>Using the Questionnaire Extension  - Remote Monitoring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2" name="Text Placeholder 1">
            <a:extLst>
              <a:ext uri="{FF2B5EF4-FFF2-40B4-BE49-F238E27FC236}">
                <a16:creationId xmlns:a16="http://schemas.microsoft.com/office/drawing/2014/main" id="{21086B2F-DEFE-C941-A8E9-000F4548096D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469063" y="5602288"/>
            <a:ext cx="5722937" cy="212725"/>
          </a:xfrm>
          <a:prstGeom prst="rect">
            <a:avLst/>
          </a:prstGeom>
        </p:spPr>
        <p:txBody>
          <a:bodyPr>
            <a:normAutofit fontScale="77500" lnSpcReduction="20000"/>
          </a:bodyPr>
          <a:lstStyle/>
          <a:p>
            <a:pPr marL="0" indent="0" algn="r">
              <a:buNone/>
            </a:pPr>
            <a:r>
              <a:rPr lang="en-US" sz="1400" dirty="0"/>
              <a:t>Thank you to Epic for sharing this content © 2020 Epic Systems Corporation</a:t>
            </a:r>
            <a:endParaRPr lang="en-US" dirty="0"/>
          </a:p>
          <a:p>
            <a:pPr algn="r"/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7B0BEC3-F8A2-CE48-AB9B-55DC32B0F1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419837"/>
            <a:ext cx="10823716" cy="2914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164;p33">
            <a:extLst>
              <a:ext uri="{FF2B5EF4-FFF2-40B4-BE49-F238E27FC236}">
                <a16:creationId xmlns:a16="http://schemas.microsoft.com/office/drawing/2014/main" id="{4C46B757-78E9-424A-A4C8-8D91A173DB26}"/>
              </a:ext>
            </a:extLst>
          </p:cNvPr>
          <p:cNvSpPr/>
          <p:nvPr/>
        </p:nvSpPr>
        <p:spPr>
          <a:xfrm>
            <a:off x="725714" y="2277465"/>
            <a:ext cx="10936202" cy="1162419"/>
          </a:xfrm>
          <a:prstGeom prst="ellipse">
            <a:avLst/>
          </a:prstGeom>
          <a:noFill/>
          <a:ln w="10160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</p:spTree>
    <p:extLst>
      <p:ext uri="{BB962C8B-B14F-4D97-AF65-F5344CB8AC3E}">
        <p14:creationId xmlns:p14="http://schemas.microsoft.com/office/powerpoint/2010/main" val="42344037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9956" y="0"/>
            <a:ext cx="7481467" cy="2922268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39"/>
          <p:cNvSpPr txBox="1">
            <a:spLocks noGrp="1"/>
          </p:cNvSpPr>
          <p:nvPr>
            <p:ph type="title" idx="4294967295"/>
          </p:nvPr>
        </p:nvSpPr>
        <p:spPr>
          <a:xfrm>
            <a:off x="511743" y="184587"/>
            <a:ext cx="9402278" cy="887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585">
              <a:lnSpc>
                <a:spcPct val="115000"/>
              </a:lnSpc>
            </a:pPr>
            <a:r>
              <a:rPr lang="en" sz="4000" b="1" dirty="0">
                <a:solidFill>
                  <a:schemeClr val="tx1"/>
                </a:solidFill>
              </a:rPr>
              <a:t>Implementation Experience</a:t>
            </a:r>
            <a:endParaRPr b="1" dirty="0">
              <a:solidFill>
                <a:schemeClr val="tx1"/>
              </a:solidFill>
            </a:endParaRPr>
          </a:p>
        </p:txBody>
      </p:sp>
      <p:sp>
        <p:nvSpPr>
          <p:cNvPr id="212" name="Google Shape;212;p39"/>
          <p:cNvSpPr txBox="1">
            <a:spLocks noGrp="1"/>
          </p:cNvSpPr>
          <p:nvPr>
            <p:ph type="body" sz="quarter" idx="4294967295"/>
          </p:nvPr>
        </p:nvSpPr>
        <p:spPr>
          <a:xfrm>
            <a:off x="1676400" y="2089150"/>
            <a:ext cx="10515600" cy="4225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>
              <a:buNone/>
            </a:pPr>
            <a:r>
              <a:rPr lang="en" sz="3200" b="1" dirty="0">
                <a:solidFill>
                  <a:schemeClr val="dk1"/>
                </a:solidFill>
              </a:rPr>
              <a:t>HL7 </a:t>
            </a:r>
            <a:r>
              <a:rPr lang="en" sz="3200" b="1" dirty="0" err="1">
                <a:solidFill>
                  <a:schemeClr val="dk1"/>
                </a:solidFill>
              </a:rPr>
              <a:t>Connectathon</a:t>
            </a:r>
            <a:r>
              <a:rPr lang="en" sz="3200" b="1" dirty="0">
                <a:solidFill>
                  <a:schemeClr val="dk1"/>
                </a:solidFill>
              </a:rPr>
              <a:t> 25: Sept 10</a:t>
            </a:r>
            <a:r>
              <a:rPr lang="en" sz="3200" b="1" baseline="30000" dirty="0">
                <a:solidFill>
                  <a:schemeClr val="dk1"/>
                </a:solidFill>
              </a:rPr>
              <a:t>th</a:t>
            </a:r>
            <a:r>
              <a:rPr lang="en" sz="3200" b="1" dirty="0">
                <a:solidFill>
                  <a:schemeClr val="dk1"/>
                </a:solidFill>
              </a:rPr>
              <a:t>,11</a:t>
            </a:r>
            <a:r>
              <a:rPr lang="en" sz="3200" b="1" baseline="30000" dirty="0">
                <a:solidFill>
                  <a:schemeClr val="dk1"/>
                </a:solidFill>
              </a:rPr>
              <a:t>th</a:t>
            </a:r>
            <a:endParaRPr sz="2667" b="1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" sz="2667" dirty="0">
                <a:solidFill>
                  <a:srgbClr val="000000"/>
                </a:solidFill>
              </a:rPr>
              <a:t>Servers: Cerner, Meditech, Microsoft,</a:t>
            </a:r>
            <a:endParaRPr sz="2667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" sz="2667" dirty="0">
                <a:solidFill>
                  <a:srgbClr val="000000"/>
                </a:solidFill>
              </a:rPr>
              <a:t>Clients: Apple, Epic, Microsoft, Argonaut Test App</a:t>
            </a:r>
            <a:endParaRPr sz="2667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" sz="2667" b="1" dirty="0">
                <a:solidFill>
                  <a:srgbClr val="000000"/>
                </a:solidFill>
              </a:rPr>
              <a:t>Accomplishments:</a:t>
            </a:r>
            <a:endParaRPr sz="2667" dirty="0">
              <a:solidFill>
                <a:srgbClr val="000000"/>
              </a:solidFill>
            </a:endParaRPr>
          </a:p>
          <a:p>
            <a:pPr indent="-474121">
              <a:buClr>
                <a:srgbClr val="000000"/>
              </a:buClr>
              <a:buSzPts val="2000"/>
            </a:pPr>
            <a:r>
              <a:rPr lang="en" sz="2667" dirty="0">
                <a:solidFill>
                  <a:srgbClr val="000000"/>
                </a:solidFill>
              </a:rPr>
              <a:t>Able to demonstrate basic proof of concept for above workflow for both Clients and Servers</a:t>
            </a:r>
            <a:endParaRPr sz="2667" dirty="0">
              <a:solidFill>
                <a:srgbClr val="000000"/>
              </a:solidFill>
            </a:endParaRPr>
          </a:p>
          <a:p>
            <a:pPr indent="-474121">
              <a:buClr>
                <a:srgbClr val="000000"/>
              </a:buClr>
              <a:buSzPts val="2000"/>
            </a:pPr>
            <a:r>
              <a:rPr lang="en" sz="2667" dirty="0">
                <a:solidFill>
                  <a:srgbClr val="000000"/>
                </a:solidFill>
              </a:rPr>
              <a:t>Identified Several Issues</a:t>
            </a:r>
            <a:endParaRPr sz="2667" dirty="0">
              <a:solidFill>
                <a:srgbClr val="000000"/>
              </a:solidFill>
            </a:endParaRPr>
          </a:p>
          <a:p>
            <a:pPr marL="0" indent="0">
              <a:buNone/>
            </a:pPr>
            <a:endParaRPr sz="2667" dirty="0">
              <a:solidFill>
                <a:srgbClr val="000000"/>
              </a:solidFill>
            </a:endParaRPr>
          </a:p>
          <a:p>
            <a:pPr indent="0">
              <a:buNone/>
            </a:pPr>
            <a:endParaRPr sz="2667" dirty="0">
              <a:solidFill>
                <a:srgbClr val="000000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64360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40"/>
          <p:cNvSpPr txBox="1">
            <a:spLocks noGrp="1"/>
          </p:cNvSpPr>
          <p:nvPr>
            <p:ph type="title" idx="4294967295"/>
          </p:nvPr>
        </p:nvSpPr>
        <p:spPr>
          <a:xfrm>
            <a:off x="163630" y="112127"/>
            <a:ext cx="10515600" cy="887413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dirty="0">
                <a:solidFill>
                  <a:schemeClr val="tx1"/>
                </a:solidFill>
              </a:rPr>
              <a:t>Demonstration Applications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218" name="Google Shape;218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3006" y="2034824"/>
            <a:ext cx="6631043" cy="404893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749206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41"/>
          <p:cNvSpPr txBox="1">
            <a:spLocks noGrp="1"/>
          </p:cNvSpPr>
          <p:nvPr>
            <p:ph type="title" idx="4294967295"/>
          </p:nvPr>
        </p:nvSpPr>
        <p:spPr>
          <a:xfrm>
            <a:off x="0" y="215974"/>
            <a:ext cx="11360150" cy="763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b="1" dirty="0">
                <a:solidFill>
                  <a:schemeClr val="tx1"/>
                </a:solidFill>
              </a:rPr>
              <a:t>Argonaut Patient List Roadmap</a:t>
            </a:r>
            <a:endParaRPr b="1" dirty="0">
              <a:solidFill>
                <a:schemeClr val="tx1"/>
              </a:solidFill>
            </a:endParaRPr>
          </a:p>
        </p:txBody>
      </p:sp>
      <p:pic>
        <p:nvPicPr>
          <p:cNvPr id="224" name="Google Shape;224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11833" y="3760871"/>
            <a:ext cx="406403" cy="4111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15033" y="3252871"/>
            <a:ext cx="406403" cy="4111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10233" y="2744871"/>
            <a:ext cx="406403" cy="4111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02233" y="2236871"/>
            <a:ext cx="406403" cy="4111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23033" y="4370471"/>
            <a:ext cx="406403" cy="411103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29" name="Google Shape;229;p41"/>
          <p:cNvGraphicFramePr/>
          <p:nvPr>
            <p:extLst>
              <p:ext uri="{D42A27DB-BD31-4B8C-83A1-F6EECF244321}">
                <p14:modId xmlns:p14="http://schemas.microsoft.com/office/powerpoint/2010/main" val="3808995174"/>
              </p:ext>
            </p:extLst>
          </p:nvPr>
        </p:nvGraphicFramePr>
        <p:xfrm>
          <a:off x="1231500" y="2234503"/>
          <a:ext cx="9575266" cy="370278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2972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780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455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600" u="none" strike="noStrike" cap="none" dirty="0"/>
                        <a:t>April </a:t>
                      </a:r>
                      <a:endParaRPr sz="1600" u="none" strike="noStrike" cap="none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600" u="none" strike="noStrike" cap="none"/>
                        <a:t>Kickoff</a:t>
                      </a:r>
                      <a:endParaRPr sz="1600" u="none" strike="noStrike" cap="none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764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600" u="none" strike="noStrike" cap="none" dirty="0"/>
                        <a:t>May-June </a:t>
                      </a:r>
                      <a:endParaRPr sz="1900" u="none" strike="noStrike" cap="none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600" u="none" strike="noStrike" cap="none"/>
                        <a:t>Define Scope and API Design</a:t>
                      </a:r>
                      <a:endParaRPr sz="1600" u="none" strike="noStrike" cap="none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55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600" u="none" strike="noStrike" cap="none"/>
                        <a:t>July - August</a:t>
                      </a:r>
                      <a:r>
                        <a:rPr lang="en" sz="1600" u="none" strike="noStrike" cap="none">
                          <a:solidFill>
                            <a:schemeClr val="dk1"/>
                          </a:solidFill>
                        </a:rPr>
                        <a:t> </a:t>
                      </a:r>
                      <a:endParaRPr sz="1600" u="none" strike="noStrike" cap="none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600" u="none" strike="noStrike" cap="none"/>
                        <a:t>Draft and Iterate on IG and prototype implementations</a:t>
                      </a:r>
                      <a:endParaRPr sz="1600" u="none" strike="noStrike" cap="none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55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600" u="none" strike="noStrike" cap="none"/>
                        <a:t>September</a:t>
                      </a:r>
                      <a:r>
                        <a:rPr lang="en" sz="1600" u="none" strike="noStrike" cap="none">
                          <a:solidFill>
                            <a:schemeClr val="dk1"/>
                          </a:solidFill>
                        </a:rPr>
                        <a:t> </a:t>
                      </a:r>
                      <a:endParaRPr sz="1600" u="none" strike="noStrike" cap="none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600" u="none" strike="noStrike" cap="none"/>
                        <a:t>Connectathon Track - test multiple servers and clients</a:t>
                      </a:r>
                      <a:endParaRPr sz="1600" u="none" strike="noStrike" cap="none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55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600" u="none" strike="noStrike" cap="none"/>
                        <a:t>October - December</a:t>
                      </a:r>
                      <a:endParaRPr sz="1600" u="none" strike="noStrike" cap="none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600" u="none" strike="noStrike" cap="none">
                          <a:solidFill>
                            <a:schemeClr val="dk1"/>
                          </a:solidFill>
                        </a:rPr>
                        <a:t>Iterate on IG and prototype implementations</a:t>
                      </a:r>
                      <a:endParaRPr sz="1600" u="none" strike="noStrike" cap="none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5500">
                <a:tc row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600" u="none" strike="noStrike" cap="none"/>
                        <a:t>January 2021</a:t>
                      </a:r>
                      <a:endParaRPr sz="1600" u="none" strike="noStrike" cap="none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600" u="none" strike="noStrike" cap="none">
                          <a:solidFill>
                            <a:schemeClr val="dk1"/>
                          </a:solidFill>
                        </a:rPr>
                        <a:t>???: Ballot IG </a:t>
                      </a:r>
                      <a:endParaRPr sz="16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8764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600" u="none" strike="noStrike" cap="none" dirty="0" err="1">
                          <a:solidFill>
                            <a:schemeClr val="dk1"/>
                          </a:solidFill>
                        </a:rPr>
                        <a:t>Connectathon</a:t>
                      </a:r>
                      <a:r>
                        <a:rPr lang="en" sz="1600" u="none" strike="noStrike" cap="none" dirty="0">
                          <a:solidFill>
                            <a:schemeClr val="dk1"/>
                          </a:solidFill>
                        </a:rPr>
                        <a:t> Track - test multiple servers and clients</a:t>
                      </a:r>
                      <a:endParaRPr sz="16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066479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9928" y="1559291"/>
            <a:ext cx="9002219" cy="4075945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42"/>
          <p:cNvSpPr txBox="1">
            <a:spLocks noGrp="1"/>
          </p:cNvSpPr>
          <p:nvPr>
            <p:ph type="title" idx="4294967295"/>
          </p:nvPr>
        </p:nvSpPr>
        <p:spPr>
          <a:xfrm>
            <a:off x="203237" y="282602"/>
            <a:ext cx="10515600" cy="887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585">
              <a:lnSpc>
                <a:spcPct val="115000"/>
              </a:lnSpc>
            </a:pPr>
            <a:r>
              <a:rPr lang="en" sz="4000" b="1" dirty="0">
                <a:solidFill>
                  <a:schemeClr val="tx1"/>
                </a:solidFill>
              </a:rPr>
              <a:t>Next Steps</a:t>
            </a:r>
            <a:endParaRPr sz="4800" b="1" i="1" dirty="0">
              <a:solidFill>
                <a:schemeClr val="tx1"/>
              </a:solidFill>
            </a:endParaRPr>
          </a:p>
          <a:p>
            <a:endParaRPr b="1" dirty="0"/>
          </a:p>
        </p:txBody>
      </p:sp>
      <p:sp>
        <p:nvSpPr>
          <p:cNvPr id="235" name="Google Shape;235;p42"/>
          <p:cNvSpPr txBox="1">
            <a:spLocks noGrp="1"/>
          </p:cNvSpPr>
          <p:nvPr>
            <p:ph type="body" sz="quarter" idx="4294967295"/>
          </p:nvPr>
        </p:nvSpPr>
        <p:spPr>
          <a:xfrm>
            <a:off x="1676400" y="1997075"/>
            <a:ext cx="10515600" cy="4225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indent="-507987">
              <a:lnSpc>
                <a:spcPct val="100000"/>
              </a:lnSpc>
              <a:buClr>
                <a:srgbClr val="000000"/>
              </a:buClr>
              <a:buSzPts val="2400"/>
            </a:pPr>
            <a:r>
              <a:rPr lang="en" sz="3200" dirty="0">
                <a:solidFill>
                  <a:schemeClr val="dk1"/>
                </a:solidFill>
              </a:rPr>
              <a:t>HL7 FHIR January </a:t>
            </a:r>
            <a:r>
              <a:rPr lang="en" sz="3200" dirty="0" err="1">
                <a:solidFill>
                  <a:schemeClr val="dk1"/>
                </a:solidFill>
              </a:rPr>
              <a:t>Connectathon</a:t>
            </a:r>
            <a:r>
              <a:rPr lang="en" sz="3200" dirty="0">
                <a:solidFill>
                  <a:schemeClr val="dk1"/>
                </a:solidFill>
              </a:rPr>
              <a:t> </a:t>
            </a:r>
            <a:endParaRPr sz="3200" dirty="0">
              <a:solidFill>
                <a:schemeClr val="dk1"/>
              </a:solidFill>
            </a:endParaRPr>
          </a:p>
          <a:p>
            <a:pPr lvl="1" indent="-457189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1800"/>
            </a:pPr>
            <a:r>
              <a:rPr lang="en" dirty="0">
                <a:solidFill>
                  <a:schemeClr val="dk1"/>
                </a:solidFill>
              </a:rPr>
              <a:t>More Testing Capacity</a:t>
            </a:r>
            <a:endParaRPr dirty="0">
              <a:solidFill>
                <a:schemeClr val="dk1"/>
              </a:solidFill>
            </a:endParaRPr>
          </a:p>
          <a:p>
            <a:pPr lvl="1" indent="-457189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1800"/>
            </a:pPr>
            <a:r>
              <a:rPr lang="en" dirty="0">
                <a:solidFill>
                  <a:schemeClr val="dk1"/>
                </a:solidFill>
              </a:rPr>
              <a:t>Focus on getting additional Data using Q/QR</a:t>
            </a:r>
            <a:endParaRPr dirty="0">
              <a:solidFill>
                <a:schemeClr val="dk1"/>
              </a:solidFill>
            </a:endParaRPr>
          </a:p>
          <a:p>
            <a:pPr lvl="1" indent="-457189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1800"/>
            </a:pPr>
            <a:r>
              <a:rPr lang="en" dirty="0">
                <a:solidFill>
                  <a:schemeClr val="dk1"/>
                </a:solidFill>
              </a:rPr>
              <a:t>Large Lists</a:t>
            </a:r>
            <a:endParaRPr dirty="0">
              <a:solidFill>
                <a:schemeClr val="dk1"/>
              </a:solidFill>
            </a:endParaRPr>
          </a:p>
          <a:p>
            <a:pPr lvl="1" indent="-457189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1800"/>
            </a:pPr>
            <a:r>
              <a:rPr lang="en" dirty="0">
                <a:solidFill>
                  <a:schemeClr val="dk1"/>
                </a:solidFill>
              </a:rPr>
              <a:t>Getting Encounters and Appts that defined membership on the list</a:t>
            </a:r>
            <a:endParaRPr sz="3200" dirty="0">
              <a:solidFill>
                <a:schemeClr val="dk1"/>
              </a:solidFill>
            </a:endParaRPr>
          </a:p>
          <a:p>
            <a:pPr indent="-474121">
              <a:buClr>
                <a:srgbClr val="333333"/>
              </a:buClr>
              <a:buSzPts val="2000"/>
              <a:buFont typeface="Roboto"/>
              <a:buChar char="●"/>
            </a:pPr>
            <a:r>
              <a:rPr lang="en" sz="3200" dirty="0">
                <a:solidFill>
                  <a:schemeClr val="dk1"/>
                </a:solidFill>
              </a:rPr>
              <a:t>Publish Argonaut Implementation Guide</a:t>
            </a:r>
            <a:endParaRPr sz="3200" dirty="0">
              <a:solidFill>
                <a:schemeClr val="dk1"/>
              </a:solidFill>
            </a:endParaRPr>
          </a:p>
          <a:p>
            <a:pPr indent="-474121">
              <a:buClr>
                <a:srgbClr val="333333"/>
              </a:buClr>
              <a:buSzPts val="2000"/>
              <a:buFont typeface="Roboto"/>
              <a:buChar char="●"/>
            </a:pPr>
            <a:r>
              <a:rPr lang="en" sz="3200" dirty="0">
                <a:solidFill>
                  <a:schemeClr val="dk1"/>
                </a:solidFill>
              </a:rPr>
              <a:t>After more implementation experience hand off to HL7 for publishing as an HL7 IG.</a:t>
            </a:r>
            <a:endParaRPr sz="2667" dirty="0">
              <a:solidFill>
                <a:srgbClr val="333333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>
              <a:lnSpc>
                <a:spcPct val="100000"/>
              </a:lnSpc>
              <a:buNone/>
            </a:pPr>
            <a:endParaRPr sz="3200" dirty="0">
              <a:solidFill>
                <a:schemeClr val="dk1"/>
              </a:solidFill>
            </a:endParaRPr>
          </a:p>
          <a:p>
            <a:pPr marL="0" indent="0">
              <a:buNone/>
            </a:pPr>
            <a:endParaRPr sz="2667" dirty="0">
              <a:solidFill>
                <a:srgbClr val="000000"/>
              </a:solidFill>
            </a:endParaRPr>
          </a:p>
          <a:p>
            <a:pPr indent="0">
              <a:buNone/>
            </a:pPr>
            <a:endParaRPr sz="2667" dirty="0">
              <a:solidFill>
                <a:srgbClr val="000000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651072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7DB35-5C08-8446-8FE5-A70C079B4F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HL7 </a:t>
            </a:r>
            <a:r>
              <a:rPr lang="en-US" sz="28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Connectathon</a:t>
            </a:r>
            <a:r>
              <a:rPr lang="en-US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26  </a:t>
            </a:r>
            <a:br>
              <a:rPr lang="en-US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B6C1DA6-CECA-5642-8A01-EC0B33EFD7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1662423"/>
            <a:ext cx="11360800" cy="4555200"/>
          </a:xfrm>
        </p:spPr>
        <p:txBody>
          <a:bodyPr/>
          <a:lstStyle/>
          <a:p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VIRTUAL - January 13, 2021 - January 15, 2021</a:t>
            </a:r>
            <a:endParaRPr lang="en-US" sz="3200" b="1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 err="1"/>
              <a:t>Connectathon</a:t>
            </a:r>
            <a:r>
              <a:rPr lang="en-US" dirty="0"/>
              <a:t> Registration is open click </a:t>
            </a:r>
            <a:r>
              <a:rPr lang="en-US" dirty="0">
                <a:hlinkClick r:id="rId2"/>
              </a:rPr>
              <a:t>HERE</a:t>
            </a:r>
            <a:r>
              <a:rPr lang="en-US" dirty="0"/>
              <a:t> for more information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24A4C0-BE21-D045-937D-9C2362F24C1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6126639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3"/>
          <p:cNvSpPr txBox="1">
            <a:spLocks noGrp="1"/>
          </p:cNvSpPr>
          <p:nvPr>
            <p:ph type="title" idx="4294967295"/>
          </p:nvPr>
        </p:nvSpPr>
        <p:spPr>
          <a:xfrm>
            <a:off x="0" y="128621"/>
            <a:ext cx="10515600" cy="887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b="1" dirty="0">
                <a:solidFill>
                  <a:schemeClr val="tx1"/>
                </a:solidFill>
              </a:rPr>
              <a:t>Argonaut Patient List Resources</a:t>
            </a:r>
            <a:endParaRPr b="1" dirty="0">
              <a:solidFill>
                <a:schemeClr val="tx1"/>
              </a:solidFill>
            </a:endParaRPr>
          </a:p>
        </p:txBody>
      </p:sp>
      <p:sp>
        <p:nvSpPr>
          <p:cNvPr id="242" name="Google Shape;242;p43"/>
          <p:cNvSpPr txBox="1">
            <a:spLocks noGrp="1"/>
          </p:cNvSpPr>
          <p:nvPr>
            <p:ph type="body" sz="quarter" idx="4294967295"/>
          </p:nvPr>
        </p:nvSpPr>
        <p:spPr>
          <a:xfrm>
            <a:off x="721895" y="1415799"/>
            <a:ext cx="10515600" cy="4225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indent="-474121">
              <a:buClr>
                <a:srgbClr val="333333"/>
              </a:buClr>
              <a:buSzPts val="2000"/>
              <a:buFont typeface="Roboto"/>
              <a:buChar char="●"/>
            </a:pPr>
            <a:r>
              <a:rPr lang="en" dirty="0">
                <a:solidFill>
                  <a:srgbClr val="333333"/>
                </a:solidFill>
              </a:rPr>
              <a:t>Patients lists Wednesday 1-2 PM EDT (Next Meeting ...)</a:t>
            </a:r>
            <a:endParaRPr dirty="0">
              <a:solidFill>
                <a:srgbClr val="333333"/>
              </a:solidFill>
            </a:endParaRPr>
          </a:p>
          <a:p>
            <a:pPr indent="0">
              <a:buNone/>
            </a:pPr>
            <a:r>
              <a:rPr lang="en" u="sng" dirty="0">
                <a:solidFill>
                  <a:schemeClr val="hlink"/>
                </a:solidFill>
                <a:hlinkClick r:id="rId3"/>
              </a:rPr>
              <a:t>Running meeting notes</a:t>
            </a:r>
            <a:r>
              <a:rPr lang="en" sz="2667" dirty="0">
                <a:solidFill>
                  <a:srgbClr val="333333"/>
                </a:solidFill>
                <a:highlight>
                  <a:srgbClr val="FFFFFF"/>
                </a:highlight>
                <a:ea typeface="Roboto"/>
                <a:cs typeface="Roboto"/>
                <a:sym typeface="Roboto"/>
              </a:rPr>
              <a:t> </a:t>
            </a:r>
            <a:endParaRPr sz="2667" dirty="0">
              <a:solidFill>
                <a:srgbClr val="333333"/>
              </a:solidFill>
              <a:highlight>
                <a:srgbClr val="FFFFFF"/>
              </a:highlight>
              <a:ea typeface="Roboto"/>
              <a:cs typeface="Roboto"/>
              <a:sym typeface="Roboto"/>
            </a:endParaRPr>
          </a:p>
          <a:p>
            <a:pPr indent="-474121">
              <a:buClr>
                <a:srgbClr val="333333"/>
              </a:buClr>
              <a:buSzPts val="2000"/>
              <a:buFont typeface="Roboto"/>
              <a:buChar char="●"/>
            </a:pPr>
            <a:r>
              <a:rPr lang="en" u="sng" dirty="0">
                <a:solidFill>
                  <a:schemeClr val="hlink"/>
                </a:solidFill>
                <a:hlinkClick r:id="rId4"/>
              </a:rPr>
              <a:t>Draft API</a:t>
            </a:r>
            <a:r>
              <a:rPr lang="en" u="sng" dirty="0">
                <a:solidFill>
                  <a:srgbClr val="474749"/>
                </a:solidFill>
              </a:rPr>
              <a:t> (sequence diagrams, FHIR artifacts)</a:t>
            </a:r>
            <a:endParaRPr lang="en" sz="2667" dirty="0">
              <a:solidFill>
                <a:srgbClr val="333333"/>
              </a:solidFill>
              <a:highlight>
                <a:srgbClr val="FFFFFF"/>
              </a:highlight>
              <a:ea typeface="Roboto"/>
              <a:sym typeface="Roboto"/>
            </a:endParaRPr>
          </a:p>
          <a:p>
            <a:pPr indent="-474121">
              <a:buClr>
                <a:srgbClr val="333333"/>
              </a:buClr>
              <a:buSzPts val="2000"/>
              <a:buFont typeface="Roboto"/>
              <a:buChar char="●"/>
            </a:pPr>
            <a:r>
              <a:rPr lang="en" u="sng" dirty="0">
                <a:solidFill>
                  <a:schemeClr val="hlink"/>
                </a:solidFill>
                <a:hlinkClick r:id="rId5"/>
              </a:rPr>
              <a:t>2020-09 Patient Lists Connecthon 25 Summary</a:t>
            </a:r>
            <a:endParaRPr lang="en" u="sng" dirty="0">
              <a:solidFill>
                <a:schemeClr val="hlink"/>
              </a:solidFill>
            </a:endParaRPr>
          </a:p>
          <a:p>
            <a:pPr indent="-474121">
              <a:buClr>
                <a:srgbClr val="333333"/>
              </a:buClr>
              <a:buSzPts val="2000"/>
              <a:buFont typeface="Roboto"/>
              <a:buChar char="●"/>
            </a:pPr>
            <a:r>
              <a:rPr lang="en" dirty="0" err="1">
                <a:solidFill>
                  <a:srgbClr val="474749"/>
                </a:solidFill>
              </a:rPr>
              <a:t>Codelab</a:t>
            </a:r>
            <a:r>
              <a:rPr lang="en" dirty="0">
                <a:solidFill>
                  <a:srgbClr val="474749"/>
                </a:solidFill>
              </a:rPr>
              <a:t> exercise: </a:t>
            </a:r>
            <a:r>
              <a:rPr lang="en" u="sng" dirty="0">
                <a:solidFill>
                  <a:schemeClr val="hlink"/>
                </a:solidFill>
                <a:hlinkClick r:id="rId6"/>
              </a:rPr>
              <a:t>https://aka.ms/patient-lists-codelab</a:t>
            </a:r>
            <a:endParaRPr lang="en" sz="2667" u="sng" dirty="0">
              <a:solidFill>
                <a:srgbClr val="333333"/>
              </a:solidFill>
              <a:highlight>
                <a:srgbClr val="FFFFFF"/>
              </a:highlight>
              <a:ea typeface="Roboto"/>
              <a:sym typeface="Roboto"/>
            </a:endParaRPr>
          </a:p>
          <a:p>
            <a:pPr indent="-474121">
              <a:buClr>
                <a:srgbClr val="333333"/>
              </a:buClr>
              <a:buSzPts val="2000"/>
              <a:buFont typeface="Roboto"/>
              <a:buChar char="●"/>
            </a:pPr>
            <a:r>
              <a:rPr lang="en" sz="2667" dirty="0">
                <a:solidFill>
                  <a:srgbClr val="333333"/>
                </a:solidFill>
                <a:ea typeface="Roboto"/>
                <a:cs typeface="Roboto"/>
                <a:sym typeface="Roboto"/>
              </a:rPr>
              <a:t>Test Client App </a:t>
            </a:r>
            <a:r>
              <a:rPr lang="en" u="sng" dirty="0">
                <a:solidFill>
                  <a:schemeClr val="hlink"/>
                </a:solidFill>
                <a:ea typeface="Roboto"/>
                <a:cs typeface="Roboto"/>
                <a:sym typeface="Roboto"/>
                <a:hlinkClick r:id="rId7"/>
              </a:rPr>
              <a:t>Argo Patient Lists Test App</a:t>
            </a:r>
            <a:endParaRPr dirty="0">
              <a:solidFill>
                <a:srgbClr val="333333"/>
              </a:solidFill>
              <a:ea typeface="Roboto"/>
              <a:cs typeface="Roboto"/>
              <a:sym typeface="Roboto"/>
            </a:endParaRPr>
          </a:p>
          <a:p>
            <a:pPr indent="0">
              <a:buNone/>
            </a:pPr>
            <a:endParaRPr dirty="0">
              <a:solidFill>
                <a:srgbClr val="333333"/>
              </a:solidFill>
              <a:highlight>
                <a:srgbClr val="FFFFFF"/>
              </a:highlight>
              <a:ea typeface="Roboto"/>
              <a:cs typeface="Roboto"/>
              <a:sym typeface="Roboto"/>
            </a:endParaRPr>
          </a:p>
          <a:p>
            <a:pPr indent="0">
              <a:buNone/>
            </a:pPr>
            <a:endParaRPr sz="2133" dirty="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indent="0">
              <a:spcAft>
                <a:spcPts val="2133"/>
              </a:spcAft>
              <a:buNone/>
            </a:pPr>
            <a:endParaRPr sz="1867" dirty="0"/>
          </a:p>
        </p:txBody>
      </p:sp>
    </p:spTree>
    <p:extLst>
      <p:ext uri="{BB962C8B-B14F-4D97-AF65-F5344CB8AC3E}">
        <p14:creationId xmlns:p14="http://schemas.microsoft.com/office/powerpoint/2010/main" val="42399519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248;p44">
            <a:extLst>
              <a:ext uri="{FF2B5EF4-FFF2-40B4-BE49-F238E27FC236}">
                <a16:creationId xmlns:a16="http://schemas.microsoft.com/office/drawing/2014/main" id="{DFF70040-4C64-EE40-8030-84D3E3B1C8B3}"/>
              </a:ext>
            </a:extLst>
          </p:cNvPr>
          <p:cNvPicPr preferRelativeResize="0"/>
          <p:nvPr/>
        </p:nvPicPr>
        <p:blipFill rotWithShape="1">
          <a:blip r:embed="rId3"/>
          <a:srcRect t="18986" b="24765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11C7AD1-AD9F-4455-B2C0-E5591D6C4F3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81075" y="5316538"/>
            <a:ext cx="11210925" cy="746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29583122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7DB35-5C08-8446-8FE5-A70C079B4F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chemeClr val="tx1"/>
                </a:solidFill>
              </a:rPr>
              <a:t>Track </a:t>
            </a:r>
            <a:r>
              <a:rPr lang="en-US" sz="3200" dirty="0" err="1">
                <a:solidFill>
                  <a:schemeClr val="tx1"/>
                </a:solidFill>
              </a:rPr>
              <a:t>Selection</a:t>
            </a:r>
            <a:r>
              <a:rPr lang="en-US" sz="3200" dirty="0" err="1"/>
              <a:t>tion</a:t>
            </a:r>
            <a:br>
              <a:rPr lang="en-US" sz="2800" dirty="0"/>
            </a:b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B6C1DA6-CECA-5642-8A01-EC0B33EFD7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1662423"/>
            <a:ext cx="11360800" cy="4555200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Review track details to find your focus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>
                <a:hlinkClick r:id="rId2"/>
              </a:rPr>
              <a:t>2020-09 Connectathon 26 Confluence page</a:t>
            </a:r>
            <a:endParaRPr lang="en-US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Complete survey for each member of your team to indicate their primary track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Contact Sandy Vance at </a:t>
            </a:r>
            <a:r>
              <a:rPr lang="en-US" dirty="0" err="1"/>
              <a:t>sandy.vance@aegis.net</a:t>
            </a:r>
            <a:r>
              <a:rPr lang="en-US" dirty="0"/>
              <a:t> for any questions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hlinkClick r:id="rId3"/>
              </a:rPr>
              <a:t>Patient List Track Details</a:t>
            </a: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Connect with me, your track lead in advance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We recommend participating fully in only one track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Come prepared -do your </a:t>
            </a:r>
            <a:r>
              <a:rPr lang="en-US" dirty="0" err="1"/>
              <a:t>HomeWork</a:t>
            </a:r>
            <a:r>
              <a:rPr lang="en-US" dirty="0"/>
              <a:t> ahead of time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24A4C0-BE21-D045-937D-9C2362F24C1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4645132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C597C0-2689-CB42-9111-02BA8C15F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Patient List Track details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5BC8DD-9C24-FA43-814A-BC2A05126F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Breakouts</a:t>
            </a:r>
          </a:p>
          <a:p>
            <a:pPr lvl="1"/>
            <a:r>
              <a:rPr lang="en-US" dirty="0"/>
              <a:t>Kickoff and Wrap-up</a:t>
            </a:r>
          </a:p>
          <a:p>
            <a:pPr lvl="1"/>
            <a:r>
              <a:rPr lang="en-US" dirty="0"/>
              <a:t>Focus on newbies to get up to speed</a:t>
            </a:r>
          </a:p>
          <a:p>
            <a:pPr lvl="1"/>
            <a:r>
              <a:rPr lang="en-US" dirty="0"/>
              <a:t>Servers</a:t>
            </a:r>
          </a:p>
          <a:p>
            <a:pPr lvl="1"/>
            <a:r>
              <a:rPr lang="en-US" dirty="0"/>
              <a:t>Q/QR</a:t>
            </a:r>
          </a:p>
          <a:p>
            <a:pPr lvl="1"/>
            <a:r>
              <a:rPr lang="en-US" dirty="0"/>
              <a:t>Encounter/Appointment extension</a:t>
            </a:r>
          </a:p>
          <a:p>
            <a:pPr lvl="1"/>
            <a:r>
              <a:rPr lang="en-US" dirty="0"/>
              <a:t>Big lists ( paging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488DAE-FCAA-004D-8A4C-552C6603000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1048358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CC8B7-BA7D-D440-B6A2-1CC10B479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Patient List Resources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9CB9EC-E4F7-CE43-AB76-AFEE5D1ED7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Argonaut page: </a:t>
            </a:r>
            <a:r>
              <a:rPr lang="en-US" dirty="0">
                <a:hlinkClick r:id="rId2"/>
              </a:rPr>
              <a:t>https://confluence.hl7.org/display/AP/Current+Projects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00BA28-A700-E549-815C-68434E48D53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119089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Who am I?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4294967295"/>
          </p:nvPr>
        </p:nvSpPr>
        <p:spPr>
          <a:xfrm>
            <a:off x="0" y="0"/>
            <a:ext cx="0" cy="0"/>
          </a:xfrm>
        </p:spPr>
        <p:txBody>
          <a:bodyPr vert="horz" lIns="91440" tIns="45720" rIns="91440" bIns="45720" rtlCol="0" anchor="ctr">
            <a:noAutofit/>
          </a:bodyPr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016EABD6-16C7-BC40-AFA7-58FD1945BF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619" r="3" b="18621"/>
          <a:stretch/>
        </p:blipFill>
        <p:spPr>
          <a:xfrm>
            <a:off x="6808543" y="2035561"/>
            <a:ext cx="4055640" cy="393146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BB148CE-140C-EB48-B62A-EB92A23A1248}"/>
              </a:ext>
            </a:extLst>
          </p:cNvPr>
          <p:cNvSpPr txBox="1"/>
          <p:nvPr/>
        </p:nvSpPr>
        <p:spPr>
          <a:xfrm>
            <a:off x="548641" y="2035561"/>
            <a:ext cx="5547360" cy="4493538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Eric M Haas, MS, DVM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Consultant  Health </a:t>
            </a:r>
            <a:r>
              <a:rPr lang="en-US" sz="3200" dirty="0" err="1"/>
              <a:t>eData</a:t>
            </a:r>
            <a:r>
              <a:rPr lang="en-US" sz="3200" dirty="0"/>
              <a:t> Inc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Email: </a:t>
            </a:r>
            <a:r>
              <a:rPr lang="en-US" sz="3200" dirty="0">
                <a:hlinkClick r:id="rId3"/>
              </a:rPr>
              <a:t>ehaas@healthedatainc.com</a:t>
            </a: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FHIR </a:t>
            </a:r>
            <a:r>
              <a:rPr lang="en-US" sz="3200" dirty="0" err="1"/>
              <a:t>Zulip</a:t>
            </a:r>
            <a:r>
              <a:rPr lang="en-US" sz="3200" dirty="0"/>
              <a:t> Chat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Co chair  Carl Anderson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Picture pending..</a:t>
            </a:r>
          </a:p>
          <a:p>
            <a:endParaRPr lang="en-US" sz="3000" b="0" dirty="0"/>
          </a:p>
        </p:txBody>
      </p:sp>
    </p:spTree>
    <p:extLst>
      <p:ext uri="{BB962C8B-B14F-4D97-AF65-F5344CB8AC3E}">
        <p14:creationId xmlns:p14="http://schemas.microsoft.com/office/powerpoint/2010/main" val="9746620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r>
              <a:rPr lang="en-US"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Argonaut Patient Lists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40011B-F99B-5B4F-9AC7-A3D98319BE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 marL="609585">
              <a:buClr>
                <a:srgbClr val="333333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2000" b="1">
                <a:solidFill>
                  <a:schemeClr val="tx1"/>
                </a:solidFill>
                <a:sym typeface="Arial"/>
              </a:rPr>
              <a:t>Scope</a:t>
            </a:r>
          </a:p>
          <a:p>
            <a:pPr marL="609585">
              <a:buClr>
                <a:srgbClr val="333333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2000" b="1">
                <a:solidFill>
                  <a:schemeClr val="tx1"/>
                </a:solidFill>
              </a:rPr>
              <a:t>Background</a:t>
            </a:r>
          </a:p>
          <a:p>
            <a:pPr marL="609585">
              <a:buClr>
                <a:srgbClr val="333333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2000" b="1">
                <a:solidFill>
                  <a:schemeClr val="tx1"/>
                </a:solidFill>
                <a:sym typeface="Arial"/>
              </a:rPr>
              <a:t>Sketch of API</a:t>
            </a:r>
          </a:p>
          <a:p>
            <a:pPr marL="609585">
              <a:buClr>
                <a:srgbClr val="333333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2000" b="1">
                <a:solidFill>
                  <a:schemeClr val="tx1"/>
                </a:solidFill>
              </a:rPr>
              <a:t>Implementation Experience</a:t>
            </a:r>
          </a:p>
          <a:p>
            <a:pPr marL="609585">
              <a:buClr>
                <a:srgbClr val="333333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2000" b="1">
                <a:solidFill>
                  <a:schemeClr val="tx1"/>
                </a:solidFill>
              </a:rPr>
              <a:t>Demo</a:t>
            </a:r>
          </a:p>
          <a:p>
            <a:pPr marL="609585">
              <a:buClr>
                <a:srgbClr val="333333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2000" b="1">
                <a:solidFill>
                  <a:schemeClr val="tx1"/>
                </a:solidFill>
              </a:rPr>
              <a:t>Roadmap</a:t>
            </a:r>
          </a:p>
          <a:p>
            <a:pPr marL="609585">
              <a:buClr>
                <a:srgbClr val="333333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2000" b="1">
                <a:solidFill>
                  <a:schemeClr val="tx1"/>
                </a:solidFill>
              </a:rPr>
              <a:t>Next Steps</a:t>
            </a:r>
            <a:endParaRPr lang="en-US" sz="2000" b="1">
              <a:solidFill>
                <a:schemeClr val="tx1"/>
              </a:solidFill>
              <a:sym typeface="Arial"/>
            </a:endParaRPr>
          </a:p>
          <a:p>
            <a:pPr marL="609585">
              <a:buClr>
                <a:srgbClr val="333333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2000" b="1">
                <a:solidFill>
                  <a:schemeClr val="tx1"/>
                </a:solidFill>
                <a:sym typeface="Arial"/>
              </a:rPr>
              <a:t>Resources</a:t>
            </a:r>
          </a:p>
        </p:txBody>
      </p:sp>
      <p:pic>
        <p:nvPicPr>
          <p:cNvPr id="106" name="Google Shape;106;p26"/>
          <p:cNvPicPr preferRelativeResize="0"/>
          <p:nvPr/>
        </p:nvPicPr>
        <p:blipFill rotWithShape="1">
          <a:blip r:embed="rId3"/>
          <a:srcRect l="5395" r="30009" b="2"/>
          <a:stretch/>
        </p:blipFill>
        <p:spPr>
          <a:xfrm>
            <a:off x="6024644" y="2554855"/>
            <a:ext cx="4397433" cy="251875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769065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r>
              <a:rPr lang="en-US" sz="3700" b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Argonaut Patient List Project Scope</a:t>
            </a:r>
          </a:p>
        </p:txBody>
      </p:sp>
      <p:sp>
        <p:nvSpPr>
          <p:cNvPr id="114" name="Google Shape;114;p2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tx1"/>
                </a:solidFill>
              </a:rPr>
              <a:t>GOAL</a:t>
            </a:r>
            <a:r>
              <a:rPr lang="en-US" sz="2000" dirty="0">
                <a:solidFill>
                  <a:schemeClr val="tx1"/>
                </a:solidFill>
              </a:rPr>
              <a:t>: Support interoperable and standard exchange using the FHIR API for exposing </a:t>
            </a:r>
            <a:r>
              <a:rPr lang="en-US" sz="2000" i="1" dirty="0">
                <a:solidFill>
                  <a:schemeClr val="tx1"/>
                </a:solidFill>
              </a:rPr>
              <a:t>existing</a:t>
            </a:r>
            <a:r>
              <a:rPr lang="en-US" sz="2000" dirty="0">
                <a:solidFill>
                  <a:schemeClr val="tx1"/>
                </a:solidFill>
              </a:rPr>
              <a:t> EHR user-facing patient lists</a:t>
            </a:r>
          </a:p>
          <a:p>
            <a:pPr>
              <a:spcBef>
                <a:spcPts val="2133"/>
              </a:spcBef>
              <a:buClr>
                <a:srgbClr val="000000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“System Generated” Lists (e.g., </a:t>
            </a:r>
            <a:r>
              <a:rPr lang="en-US" sz="2000" dirty="0" err="1">
                <a:solidFill>
                  <a:schemeClr val="tx1"/>
                </a:solidFill>
              </a:rPr>
              <a:t>Calender</a:t>
            </a:r>
            <a:r>
              <a:rPr lang="en-US" sz="2000" dirty="0">
                <a:solidFill>
                  <a:schemeClr val="tx1"/>
                </a:solidFill>
              </a:rPr>
              <a:t> for the day showing patients)</a:t>
            </a:r>
          </a:p>
          <a:p>
            <a:pPr>
              <a:buClr>
                <a:srgbClr val="000000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“User Generated” Lists (e.g., Patients I want to follow up on)</a:t>
            </a:r>
          </a:p>
          <a:p>
            <a:pPr>
              <a:buClr>
                <a:srgbClr val="000000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Write is Out of Scope</a:t>
            </a:r>
          </a:p>
          <a:p>
            <a:pPr>
              <a:buClr>
                <a:srgbClr val="000000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Final Work Product will be an implementation Guide</a:t>
            </a:r>
          </a:p>
          <a:p>
            <a:pPr marL="0">
              <a:spcBef>
                <a:spcPts val="2133"/>
              </a:spcBef>
              <a:spcAft>
                <a:spcPts val="2133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/>
              </a:solidFill>
            </a:endParaRPr>
          </a:p>
        </p:txBody>
      </p:sp>
      <p:pic>
        <p:nvPicPr>
          <p:cNvPr id="113" name="Google Shape;113;p27"/>
          <p:cNvPicPr preferRelativeResize="0"/>
          <p:nvPr/>
        </p:nvPicPr>
        <p:blipFill rotWithShape="1">
          <a:blip r:embed="rId3"/>
          <a:srcRect r="4" b="3065"/>
          <a:stretch/>
        </p:blipFill>
        <p:spPr>
          <a:xfrm>
            <a:off x="5977788" y="799352"/>
            <a:ext cx="5425410" cy="525929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1737875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/>
      <a:lstStyle>
        <a:defPPr>
          <a:defRPr sz="3000" b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7953</TotalTime>
  <Words>1534</Words>
  <Application>Microsoft Macintosh PowerPoint</Application>
  <PresentationFormat>Widescreen</PresentationFormat>
  <Paragraphs>225</Paragraphs>
  <Slides>31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31</vt:i4>
      </vt:variant>
    </vt:vector>
  </HeadingPairs>
  <TitlesOfParts>
    <vt:vector size="40" baseType="lpstr">
      <vt:lpstr>Arial</vt:lpstr>
      <vt:lpstr>Calibri</vt:lpstr>
      <vt:lpstr>Calibri Light</vt:lpstr>
      <vt:lpstr>Courier New</vt:lpstr>
      <vt:lpstr>Open Sans</vt:lpstr>
      <vt:lpstr>Roboto</vt:lpstr>
      <vt:lpstr>Wingdings</vt:lpstr>
      <vt:lpstr>Office Theme</vt:lpstr>
      <vt:lpstr>Custom Design</vt:lpstr>
      <vt:lpstr>PowerPoint Presentation</vt:lpstr>
      <vt:lpstr>Outline</vt:lpstr>
      <vt:lpstr>HL7 Connectathon 26      </vt:lpstr>
      <vt:lpstr>Track Selectiontion </vt:lpstr>
      <vt:lpstr>Patient List Track details</vt:lpstr>
      <vt:lpstr>Patient List Resources</vt:lpstr>
      <vt:lpstr>Who am I?</vt:lpstr>
      <vt:lpstr>Argonaut Patient Lists</vt:lpstr>
      <vt:lpstr>Argonaut Patient List Project Scope</vt:lpstr>
      <vt:lpstr>Background</vt:lpstr>
      <vt:lpstr>Sketch of API</vt:lpstr>
      <vt:lpstr>REMEMBER</vt:lpstr>
      <vt:lpstr>The Group Resource</vt:lpstr>
      <vt:lpstr>1. Discovery</vt:lpstr>
      <vt:lpstr>Example Search Syntax for Getting all the available Patient Lists</vt:lpstr>
      <vt:lpstr>2. Fetch Individual Patient List</vt:lpstr>
      <vt:lpstr>Are We Done?....</vt:lpstr>
      <vt:lpstr>3. Fetch Additional Data about each Patient </vt:lpstr>
      <vt:lpstr>Getting additional Data Using Search </vt:lpstr>
      <vt:lpstr>When a Patient Based Query Fails  </vt:lpstr>
      <vt:lpstr>Get the Specific Encounter or Appointment that defines the Group Membership</vt:lpstr>
      <vt:lpstr>Fetching Additional Data Using Questionnaire</vt:lpstr>
      <vt:lpstr>Using the Questionnaire Extension -  Remote Monitoring</vt:lpstr>
      <vt:lpstr>Using the Questionnaire Extension -  Remote Monitoring</vt:lpstr>
      <vt:lpstr>Using the Questionnaire Extension  - Remote Monitoring</vt:lpstr>
      <vt:lpstr>Implementation Experience</vt:lpstr>
      <vt:lpstr>Demonstration Applications</vt:lpstr>
      <vt:lpstr>Argonaut Patient List Roadmap</vt:lpstr>
      <vt:lpstr>Next Steps </vt:lpstr>
      <vt:lpstr>Argonaut Patient List Resources</vt:lpstr>
      <vt:lpstr>Q&amp;A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Eric M Haas, Health eData Inc</dc:title>
  <dc:creator>Eric Haas</dc:creator>
  <cp:lastModifiedBy>Eric Haas</cp:lastModifiedBy>
  <cp:revision>20</cp:revision>
  <dcterms:created xsi:type="dcterms:W3CDTF">2020-12-01T21:47:46Z</dcterms:created>
  <dcterms:modified xsi:type="dcterms:W3CDTF">2020-12-16T18:55:50Z</dcterms:modified>
</cp:coreProperties>
</file>